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8"/>
  </p:notesMasterIdLst>
  <p:handoutMasterIdLst>
    <p:handoutMasterId r:id="rId49"/>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336" r:id="rId17"/>
    <p:sldId id="276" r:id="rId18"/>
    <p:sldId id="303" r:id="rId19"/>
    <p:sldId id="333" r:id="rId20"/>
    <p:sldId id="334" r:id="rId21"/>
    <p:sldId id="335" r:id="rId22"/>
    <p:sldId id="293" r:id="rId23"/>
    <p:sldId id="277" r:id="rId24"/>
    <p:sldId id="284" r:id="rId25"/>
    <p:sldId id="269" r:id="rId26"/>
    <p:sldId id="304" r:id="rId27"/>
    <p:sldId id="305" r:id="rId28"/>
    <p:sldId id="306" r:id="rId29"/>
    <p:sldId id="308" r:id="rId30"/>
    <p:sldId id="270" r:id="rId31"/>
    <p:sldId id="309" r:id="rId32"/>
    <p:sldId id="310" r:id="rId33"/>
    <p:sldId id="311" r:id="rId34"/>
    <p:sldId id="312" r:id="rId35"/>
    <p:sldId id="314" r:id="rId36"/>
    <p:sldId id="313" r:id="rId37"/>
    <p:sldId id="315" r:id="rId38"/>
    <p:sldId id="316" r:id="rId39"/>
    <p:sldId id="294" r:id="rId40"/>
    <p:sldId id="296" r:id="rId41"/>
    <p:sldId id="318" r:id="rId42"/>
    <p:sldId id="319" r:id="rId43"/>
    <p:sldId id="288" r:id="rId44"/>
    <p:sldId id="289" r:id="rId45"/>
    <p:sldId id="274" r:id="rId46"/>
    <p:sldId id="329" r:id="rId47"/>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64" d="100"/>
          <a:sy n="64" d="100"/>
        </p:scale>
        <p:origin x="66" y="79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_rels/data1.xml.rels><?xml version="1.0" encoding="UTF-8" standalone="yes"?>
<Relationships xmlns="http://schemas.openxmlformats.org/package/2006/relationships"><Relationship Id="rId1" Type="http://schemas.openxmlformats.org/officeDocument/2006/relationships/image" Target="../media/image7.JPG"/></Relationships>
</file>

<file path=ppt/diagrams/_rels/data2.xml.rels><?xml version="1.0" encoding="UTF-8" standalone="yes"?>
<Relationships xmlns="http://schemas.openxmlformats.org/package/2006/relationships"><Relationship Id="rId1" Type="http://schemas.openxmlformats.org/officeDocument/2006/relationships/image" Target="../media/image8.JPG"/></Relationships>
</file>

<file path=ppt/diagrams/_rels/data3.xml.rels><?xml version="1.0" encoding="UTF-8" standalone="yes"?>
<Relationships xmlns="http://schemas.openxmlformats.org/package/2006/relationships"><Relationship Id="rId1" Type="http://schemas.openxmlformats.org/officeDocument/2006/relationships/image" Target="../media/image9.JPG"/></Relationships>
</file>

<file path=ppt/diagrams/_rels/data4.xml.rels><?xml version="1.0" encoding="UTF-8" standalone="yes"?>
<Relationships xmlns="http://schemas.openxmlformats.org/package/2006/relationships"><Relationship Id="rId1" Type="http://schemas.openxmlformats.org/officeDocument/2006/relationships/image" Target="../media/image10.JPG"/></Relationships>
</file>

<file path=ppt/diagrams/_rels/data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JPG"/><Relationship Id="rId1" Type="http://schemas.openxmlformats.org/officeDocument/2006/relationships/image" Target="../media/image30.JPG"/><Relationship Id="rId4" Type="http://schemas.openxmlformats.org/officeDocument/2006/relationships/image" Target="../media/image33.JPG"/></Relationships>
</file>

<file path=ppt/diagrams/_rels/drawing1.xml.rels><?xml version="1.0" encoding="UTF-8" standalone="yes"?>
<Relationships xmlns="http://schemas.openxmlformats.org/package/2006/relationships"><Relationship Id="rId1" Type="http://schemas.openxmlformats.org/officeDocument/2006/relationships/image" Target="../media/image7.JPG"/></Relationships>
</file>

<file path=ppt/diagrams/_rels/drawing2.xml.rels><?xml version="1.0" encoding="UTF-8" standalone="yes"?>
<Relationships xmlns="http://schemas.openxmlformats.org/package/2006/relationships"><Relationship Id="rId1" Type="http://schemas.openxmlformats.org/officeDocument/2006/relationships/image" Target="../media/image8.JPG"/></Relationships>
</file>

<file path=ppt/diagrams/_rels/drawing3.xml.rels><?xml version="1.0" encoding="UTF-8" standalone="yes"?>
<Relationships xmlns="http://schemas.openxmlformats.org/package/2006/relationships"><Relationship Id="rId1" Type="http://schemas.openxmlformats.org/officeDocument/2006/relationships/image" Target="../media/image9.JPG"/></Relationships>
</file>

<file path=ppt/diagrams/_rels/drawing4.xml.rels><?xml version="1.0" encoding="UTF-8" standalone="yes"?>
<Relationships xmlns="http://schemas.openxmlformats.org/package/2006/relationships"><Relationship Id="rId1" Type="http://schemas.openxmlformats.org/officeDocument/2006/relationships/image" Target="../media/image10.JPG"/></Relationships>
</file>

<file path=ppt/diagrams/_rels/drawing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JPG"/><Relationship Id="rId1" Type="http://schemas.openxmlformats.org/officeDocument/2006/relationships/image" Target="../media/image30.JPG"/><Relationship Id="rId4" Type="http://schemas.openxmlformats.org/officeDocument/2006/relationships/image" Target="../media/image33.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026CC8-91AD-44B4-8998-5032EEADF11B}" type="doc">
      <dgm:prSet loTypeId="urn:microsoft.com/office/officeart/2005/8/layout/pList1" loCatId="list" qsTypeId="urn:microsoft.com/office/officeart/2005/8/quickstyle/simple1" qsCatId="simple" csTypeId="urn:microsoft.com/office/officeart/2005/8/colors/accent1_2" csCatId="accent1" phldr="1"/>
      <dgm:spPr/>
    </dgm:pt>
    <dgm:pt modelId="{1B6BEED1-C00A-4589-8FD6-154AF87AC991}">
      <dgm:prSet phldrT="[Text]" custT="1"/>
      <dgm:spPr/>
      <dgm:t>
        <a:bodyPr/>
        <a:lstStyle/>
        <a:p>
          <a:r>
            <a:rPr lang="en-US" sz="1800" dirty="0" smtClean="0"/>
            <a:t>Markers showing the different Launch Sites</a:t>
          </a:r>
        </a:p>
        <a:p>
          <a:endParaRPr lang="en-US" sz="1800" dirty="0"/>
        </a:p>
      </dgm:t>
    </dgm:pt>
    <dgm:pt modelId="{C940F370-A725-4088-847A-9577E9A78F62}" type="parTrans" cxnId="{A8216034-E75F-469E-8AA1-F3129733BBA4}">
      <dgm:prSet/>
      <dgm:spPr/>
      <dgm:t>
        <a:bodyPr/>
        <a:lstStyle/>
        <a:p>
          <a:endParaRPr lang="en-US"/>
        </a:p>
      </dgm:t>
    </dgm:pt>
    <dgm:pt modelId="{A75015D8-98CD-4B5D-B67C-2645A3122562}" type="sibTrans" cxnId="{A8216034-E75F-469E-8AA1-F3129733BBA4}">
      <dgm:prSet/>
      <dgm:spPr/>
      <dgm:t>
        <a:bodyPr/>
        <a:lstStyle/>
        <a:p>
          <a:endParaRPr lang="en-US"/>
        </a:p>
      </dgm:t>
    </dgm:pt>
    <dgm:pt modelId="{5CAA52A0-986F-47FF-AC03-23A8798EDE80}" type="pres">
      <dgm:prSet presAssocID="{B7026CC8-91AD-44B4-8998-5032EEADF11B}" presName="Name0" presStyleCnt="0">
        <dgm:presLayoutVars>
          <dgm:dir/>
          <dgm:resizeHandles val="exact"/>
        </dgm:presLayoutVars>
      </dgm:prSet>
      <dgm:spPr/>
    </dgm:pt>
    <dgm:pt modelId="{2CE4B147-1186-4D2A-99BA-485841E975C6}" type="pres">
      <dgm:prSet presAssocID="{1B6BEED1-C00A-4589-8FD6-154AF87AC991}" presName="compNode" presStyleCnt="0"/>
      <dgm:spPr/>
    </dgm:pt>
    <dgm:pt modelId="{1B2DA24B-F94E-4C44-944E-CEE8DA120AA5}" type="pres">
      <dgm:prSet presAssocID="{1B6BEED1-C00A-4589-8FD6-154AF87AC991}" presName="pictRect" presStyleLbl="node1" presStyleIdx="0" presStyleCnt="1" custScaleX="176539" custScaleY="136937" custLinFactNeighborX="0" custLinFactNeighborY="-62"/>
      <dgm:spPr>
        <a:blipFill>
          <a:blip xmlns:r="http://schemas.openxmlformats.org/officeDocument/2006/relationships" r:embed="rId1">
            <a:extLst>
              <a:ext uri="{28A0092B-C50C-407E-A947-70E740481C1C}">
                <a14:useLocalDpi xmlns:a14="http://schemas.microsoft.com/office/drawing/2010/main" val="0"/>
              </a:ext>
            </a:extLst>
          </a:blip>
          <a:srcRect/>
          <a:stretch>
            <a:fillRect l="-26000" r="-26000"/>
          </a:stretch>
        </a:blipFill>
      </dgm:spPr>
    </dgm:pt>
    <dgm:pt modelId="{CA87762F-5B2B-4E02-A8F2-F76BAA11AF2E}" type="pres">
      <dgm:prSet presAssocID="{1B6BEED1-C00A-4589-8FD6-154AF87AC991}" presName="textRect" presStyleLbl="revTx" presStyleIdx="0" presStyleCnt="1" custScaleY="23894">
        <dgm:presLayoutVars>
          <dgm:bulletEnabled val="1"/>
        </dgm:presLayoutVars>
      </dgm:prSet>
      <dgm:spPr/>
      <dgm:t>
        <a:bodyPr/>
        <a:lstStyle/>
        <a:p>
          <a:endParaRPr lang="en-US"/>
        </a:p>
      </dgm:t>
    </dgm:pt>
  </dgm:ptLst>
  <dgm:cxnLst>
    <dgm:cxn modelId="{880B67F3-4FB8-4BDF-B55E-98D1637C1800}" type="presOf" srcId="{1B6BEED1-C00A-4589-8FD6-154AF87AC991}" destId="{CA87762F-5B2B-4E02-A8F2-F76BAA11AF2E}" srcOrd="0" destOrd="0" presId="urn:microsoft.com/office/officeart/2005/8/layout/pList1"/>
    <dgm:cxn modelId="{C08DDF86-1A07-44BD-AC27-63DF4836D3B7}" type="presOf" srcId="{B7026CC8-91AD-44B4-8998-5032EEADF11B}" destId="{5CAA52A0-986F-47FF-AC03-23A8798EDE80}" srcOrd="0" destOrd="0" presId="urn:microsoft.com/office/officeart/2005/8/layout/pList1"/>
    <dgm:cxn modelId="{A8216034-E75F-469E-8AA1-F3129733BBA4}" srcId="{B7026CC8-91AD-44B4-8998-5032EEADF11B}" destId="{1B6BEED1-C00A-4589-8FD6-154AF87AC991}" srcOrd="0" destOrd="0" parTransId="{C940F370-A725-4088-847A-9577E9A78F62}" sibTransId="{A75015D8-98CD-4B5D-B67C-2645A3122562}"/>
    <dgm:cxn modelId="{B2165108-502E-4426-B955-2FF715F1D8C1}" type="presParOf" srcId="{5CAA52A0-986F-47FF-AC03-23A8798EDE80}" destId="{2CE4B147-1186-4D2A-99BA-485841E975C6}" srcOrd="0" destOrd="0" presId="urn:microsoft.com/office/officeart/2005/8/layout/pList1"/>
    <dgm:cxn modelId="{6343C242-3A95-42C5-AE66-1B5DF61821F4}" type="presParOf" srcId="{2CE4B147-1186-4D2A-99BA-485841E975C6}" destId="{1B2DA24B-F94E-4C44-944E-CEE8DA120AA5}" srcOrd="0" destOrd="0" presId="urn:microsoft.com/office/officeart/2005/8/layout/pList1"/>
    <dgm:cxn modelId="{54486DBB-B0FD-47D4-80BB-A7B3EC6B8444}" type="presParOf" srcId="{2CE4B147-1186-4D2A-99BA-485841E975C6}" destId="{CA87762F-5B2B-4E02-A8F2-F76BAA11AF2E}"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7026CC8-91AD-44B4-8998-5032EEADF11B}" type="doc">
      <dgm:prSet loTypeId="urn:microsoft.com/office/officeart/2005/8/layout/pList1" loCatId="list" qsTypeId="urn:microsoft.com/office/officeart/2005/8/quickstyle/simple1" qsCatId="simple" csTypeId="urn:microsoft.com/office/officeart/2005/8/colors/accent1_2" csCatId="accent1" phldr="1"/>
      <dgm:spPr/>
    </dgm:pt>
    <dgm:pt modelId="{1B6BEED1-C00A-4589-8FD6-154AF87AC991}">
      <dgm:prSet phldrT="[Text]" custT="1"/>
      <dgm:spPr/>
      <dgm:t>
        <a:bodyPr/>
        <a:lstStyle/>
        <a:p>
          <a:r>
            <a:rPr lang="en-US" sz="1800" dirty="0" smtClean="0"/>
            <a:t>Marker Clusters showing the different Launch Sites</a:t>
          </a:r>
        </a:p>
        <a:p>
          <a:endParaRPr lang="en-US" sz="1800" dirty="0"/>
        </a:p>
      </dgm:t>
    </dgm:pt>
    <dgm:pt modelId="{C940F370-A725-4088-847A-9577E9A78F62}" type="parTrans" cxnId="{A8216034-E75F-469E-8AA1-F3129733BBA4}">
      <dgm:prSet/>
      <dgm:spPr/>
      <dgm:t>
        <a:bodyPr/>
        <a:lstStyle/>
        <a:p>
          <a:endParaRPr lang="en-US"/>
        </a:p>
      </dgm:t>
    </dgm:pt>
    <dgm:pt modelId="{A75015D8-98CD-4B5D-B67C-2645A3122562}" type="sibTrans" cxnId="{A8216034-E75F-469E-8AA1-F3129733BBA4}">
      <dgm:prSet/>
      <dgm:spPr/>
      <dgm:t>
        <a:bodyPr/>
        <a:lstStyle/>
        <a:p>
          <a:endParaRPr lang="en-US"/>
        </a:p>
      </dgm:t>
    </dgm:pt>
    <dgm:pt modelId="{5CAA52A0-986F-47FF-AC03-23A8798EDE80}" type="pres">
      <dgm:prSet presAssocID="{B7026CC8-91AD-44B4-8998-5032EEADF11B}" presName="Name0" presStyleCnt="0">
        <dgm:presLayoutVars>
          <dgm:dir/>
          <dgm:resizeHandles val="exact"/>
        </dgm:presLayoutVars>
      </dgm:prSet>
      <dgm:spPr/>
    </dgm:pt>
    <dgm:pt modelId="{2CE4B147-1186-4D2A-99BA-485841E975C6}" type="pres">
      <dgm:prSet presAssocID="{1B6BEED1-C00A-4589-8FD6-154AF87AC991}" presName="compNode" presStyleCnt="0"/>
      <dgm:spPr/>
    </dgm:pt>
    <dgm:pt modelId="{1B2DA24B-F94E-4C44-944E-CEE8DA120AA5}" type="pres">
      <dgm:prSet presAssocID="{1B6BEED1-C00A-4589-8FD6-154AF87AC991}" presName="pictRect" presStyleLbl="node1" presStyleIdx="0" presStyleCnt="1" custScaleX="176539" custScaleY="136937" custLinFactNeighborX="0" custLinFactNeighborY="-70"/>
      <dgm:spPr>
        <a:blipFill>
          <a:blip xmlns:r="http://schemas.openxmlformats.org/officeDocument/2006/relationships" r:embed="rId1">
            <a:extLst>
              <a:ext uri="{28A0092B-C50C-407E-A947-70E740481C1C}">
                <a14:useLocalDpi xmlns:a14="http://schemas.microsoft.com/office/drawing/2010/main" val="0"/>
              </a:ext>
            </a:extLst>
          </a:blip>
          <a:srcRect/>
          <a:stretch>
            <a:fillRect l="-11000" r="-11000"/>
          </a:stretch>
        </a:blipFill>
      </dgm:spPr>
    </dgm:pt>
    <dgm:pt modelId="{CA87762F-5B2B-4E02-A8F2-F76BAA11AF2E}" type="pres">
      <dgm:prSet presAssocID="{1B6BEED1-C00A-4589-8FD6-154AF87AC991}" presName="textRect" presStyleLbl="revTx" presStyleIdx="0" presStyleCnt="1" custScaleX="115741" custScaleY="23894">
        <dgm:presLayoutVars>
          <dgm:bulletEnabled val="1"/>
        </dgm:presLayoutVars>
      </dgm:prSet>
      <dgm:spPr/>
      <dgm:t>
        <a:bodyPr/>
        <a:lstStyle/>
        <a:p>
          <a:endParaRPr lang="en-US"/>
        </a:p>
      </dgm:t>
    </dgm:pt>
  </dgm:ptLst>
  <dgm:cxnLst>
    <dgm:cxn modelId="{880B67F3-4FB8-4BDF-B55E-98D1637C1800}" type="presOf" srcId="{1B6BEED1-C00A-4589-8FD6-154AF87AC991}" destId="{CA87762F-5B2B-4E02-A8F2-F76BAA11AF2E}" srcOrd="0" destOrd="0" presId="urn:microsoft.com/office/officeart/2005/8/layout/pList1"/>
    <dgm:cxn modelId="{C08DDF86-1A07-44BD-AC27-63DF4836D3B7}" type="presOf" srcId="{B7026CC8-91AD-44B4-8998-5032EEADF11B}" destId="{5CAA52A0-986F-47FF-AC03-23A8798EDE80}" srcOrd="0" destOrd="0" presId="urn:microsoft.com/office/officeart/2005/8/layout/pList1"/>
    <dgm:cxn modelId="{A8216034-E75F-469E-8AA1-F3129733BBA4}" srcId="{B7026CC8-91AD-44B4-8998-5032EEADF11B}" destId="{1B6BEED1-C00A-4589-8FD6-154AF87AC991}" srcOrd="0" destOrd="0" parTransId="{C940F370-A725-4088-847A-9577E9A78F62}" sibTransId="{A75015D8-98CD-4B5D-B67C-2645A3122562}"/>
    <dgm:cxn modelId="{B2165108-502E-4426-B955-2FF715F1D8C1}" type="presParOf" srcId="{5CAA52A0-986F-47FF-AC03-23A8798EDE80}" destId="{2CE4B147-1186-4D2A-99BA-485841E975C6}" srcOrd="0" destOrd="0" presId="urn:microsoft.com/office/officeart/2005/8/layout/pList1"/>
    <dgm:cxn modelId="{6343C242-3A95-42C5-AE66-1B5DF61821F4}" type="presParOf" srcId="{2CE4B147-1186-4D2A-99BA-485841E975C6}" destId="{1B2DA24B-F94E-4C44-944E-CEE8DA120AA5}" srcOrd="0" destOrd="0" presId="urn:microsoft.com/office/officeart/2005/8/layout/pList1"/>
    <dgm:cxn modelId="{54486DBB-B0FD-47D4-80BB-A7B3EC6B8444}" type="presParOf" srcId="{2CE4B147-1186-4D2A-99BA-485841E975C6}" destId="{CA87762F-5B2B-4E02-A8F2-F76BAA11AF2E}"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7026CC8-91AD-44B4-8998-5032EEADF11B}" type="doc">
      <dgm:prSet loTypeId="urn:microsoft.com/office/officeart/2005/8/layout/pList1" loCatId="list" qsTypeId="urn:microsoft.com/office/officeart/2005/8/quickstyle/simple1" qsCatId="simple" csTypeId="urn:microsoft.com/office/officeart/2005/8/colors/accent1_2" csCatId="accent1" phldr="1"/>
      <dgm:spPr/>
    </dgm:pt>
    <dgm:pt modelId="{1B6BEED1-C00A-4589-8FD6-154AF87AC991}">
      <dgm:prSet phldrT="[Text]" custT="1"/>
      <dgm:spPr/>
      <dgm:t>
        <a:bodyPr/>
        <a:lstStyle/>
        <a:p>
          <a:r>
            <a:rPr lang="en-US" sz="1800" dirty="0" smtClean="0"/>
            <a:t>Icons showing the success rate</a:t>
          </a:r>
        </a:p>
        <a:p>
          <a:endParaRPr lang="en-US" sz="1800" dirty="0"/>
        </a:p>
      </dgm:t>
    </dgm:pt>
    <dgm:pt modelId="{C940F370-A725-4088-847A-9577E9A78F62}" type="parTrans" cxnId="{A8216034-E75F-469E-8AA1-F3129733BBA4}">
      <dgm:prSet/>
      <dgm:spPr/>
      <dgm:t>
        <a:bodyPr/>
        <a:lstStyle/>
        <a:p>
          <a:endParaRPr lang="en-US"/>
        </a:p>
      </dgm:t>
    </dgm:pt>
    <dgm:pt modelId="{A75015D8-98CD-4B5D-B67C-2645A3122562}" type="sibTrans" cxnId="{A8216034-E75F-469E-8AA1-F3129733BBA4}">
      <dgm:prSet/>
      <dgm:spPr/>
      <dgm:t>
        <a:bodyPr/>
        <a:lstStyle/>
        <a:p>
          <a:endParaRPr lang="en-US"/>
        </a:p>
      </dgm:t>
    </dgm:pt>
    <dgm:pt modelId="{5CAA52A0-986F-47FF-AC03-23A8798EDE80}" type="pres">
      <dgm:prSet presAssocID="{B7026CC8-91AD-44B4-8998-5032EEADF11B}" presName="Name0" presStyleCnt="0">
        <dgm:presLayoutVars>
          <dgm:dir/>
          <dgm:resizeHandles val="exact"/>
        </dgm:presLayoutVars>
      </dgm:prSet>
      <dgm:spPr/>
    </dgm:pt>
    <dgm:pt modelId="{2CE4B147-1186-4D2A-99BA-485841E975C6}" type="pres">
      <dgm:prSet presAssocID="{1B6BEED1-C00A-4589-8FD6-154AF87AC991}" presName="compNode" presStyleCnt="0"/>
      <dgm:spPr/>
    </dgm:pt>
    <dgm:pt modelId="{1B2DA24B-F94E-4C44-944E-CEE8DA120AA5}" type="pres">
      <dgm:prSet presAssocID="{1B6BEED1-C00A-4589-8FD6-154AF87AC991}" presName="pictRect" presStyleLbl="node1" presStyleIdx="0" presStyleCnt="1" custScaleX="176539" custScaleY="136937" custLinFactNeighborX="0" custLinFactNeighborY="-70"/>
      <dgm:spPr>
        <a:blipFill>
          <a:blip xmlns:r="http://schemas.openxmlformats.org/officeDocument/2006/relationships" r:embed="rId1">
            <a:extLst>
              <a:ext uri="{28A0092B-C50C-407E-A947-70E740481C1C}">
                <a14:useLocalDpi xmlns:a14="http://schemas.microsoft.com/office/drawing/2010/main" val="0"/>
              </a:ext>
            </a:extLst>
          </a:blip>
          <a:srcRect/>
          <a:stretch>
            <a:fillRect t="-10000" b="-10000"/>
          </a:stretch>
        </a:blipFill>
      </dgm:spPr>
    </dgm:pt>
    <dgm:pt modelId="{CA87762F-5B2B-4E02-A8F2-F76BAA11AF2E}" type="pres">
      <dgm:prSet presAssocID="{1B6BEED1-C00A-4589-8FD6-154AF87AC991}" presName="textRect" presStyleLbl="revTx" presStyleIdx="0" presStyleCnt="1" custScaleX="115741" custScaleY="23894">
        <dgm:presLayoutVars>
          <dgm:bulletEnabled val="1"/>
        </dgm:presLayoutVars>
      </dgm:prSet>
      <dgm:spPr/>
      <dgm:t>
        <a:bodyPr/>
        <a:lstStyle/>
        <a:p>
          <a:endParaRPr lang="en-US"/>
        </a:p>
      </dgm:t>
    </dgm:pt>
  </dgm:ptLst>
  <dgm:cxnLst>
    <dgm:cxn modelId="{880B67F3-4FB8-4BDF-B55E-98D1637C1800}" type="presOf" srcId="{1B6BEED1-C00A-4589-8FD6-154AF87AC991}" destId="{CA87762F-5B2B-4E02-A8F2-F76BAA11AF2E}" srcOrd="0" destOrd="0" presId="urn:microsoft.com/office/officeart/2005/8/layout/pList1"/>
    <dgm:cxn modelId="{C08DDF86-1A07-44BD-AC27-63DF4836D3B7}" type="presOf" srcId="{B7026CC8-91AD-44B4-8998-5032EEADF11B}" destId="{5CAA52A0-986F-47FF-AC03-23A8798EDE80}" srcOrd="0" destOrd="0" presId="urn:microsoft.com/office/officeart/2005/8/layout/pList1"/>
    <dgm:cxn modelId="{A8216034-E75F-469E-8AA1-F3129733BBA4}" srcId="{B7026CC8-91AD-44B4-8998-5032EEADF11B}" destId="{1B6BEED1-C00A-4589-8FD6-154AF87AC991}" srcOrd="0" destOrd="0" parTransId="{C940F370-A725-4088-847A-9577E9A78F62}" sibTransId="{A75015D8-98CD-4B5D-B67C-2645A3122562}"/>
    <dgm:cxn modelId="{B2165108-502E-4426-B955-2FF715F1D8C1}" type="presParOf" srcId="{5CAA52A0-986F-47FF-AC03-23A8798EDE80}" destId="{2CE4B147-1186-4D2A-99BA-485841E975C6}" srcOrd="0" destOrd="0" presId="urn:microsoft.com/office/officeart/2005/8/layout/pList1"/>
    <dgm:cxn modelId="{6343C242-3A95-42C5-AE66-1B5DF61821F4}" type="presParOf" srcId="{2CE4B147-1186-4D2A-99BA-485841E975C6}" destId="{1B2DA24B-F94E-4C44-944E-CEE8DA120AA5}" srcOrd="0" destOrd="0" presId="urn:microsoft.com/office/officeart/2005/8/layout/pList1"/>
    <dgm:cxn modelId="{54486DBB-B0FD-47D4-80BB-A7B3EC6B8444}" type="presParOf" srcId="{2CE4B147-1186-4D2A-99BA-485841E975C6}" destId="{CA87762F-5B2B-4E02-A8F2-F76BAA11AF2E}"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7026CC8-91AD-44B4-8998-5032EEADF11B}" type="doc">
      <dgm:prSet loTypeId="urn:microsoft.com/office/officeart/2005/8/layout/pList1" loCatId="list" qsTypeId="urn:microsoft.com/office/officeart/2005/8/quickstyle/simple1" qsCatId="simple" csTypeId="urn:microsoft.com/office/officeart/2005/8/colors/accent1_2" csCatId="accent1" phldr="1"/>
      <dgm:spPr/>
    </dgm:pt>
    <dgm:pt modelId="{1B6BEED1-C00A-4589-8FD6-154AF87AC991}">
      <dgm:prSet phldrT="[Text]" custT="1"/>
      <dgm:spPr/>
      <dgm:t>
        <a:bodyPr/>
        <a:lstStyle/>
        <a:p>
          <a:r>
            <a:rPr lang="en-US" sz="1800" dirty="0" smtClean="0"/>
            <a:t>Polylines showing the distance to the coastline</a:t>
          </a:r>
        </a:p>
        <a:p>
          <a:endParaRPr lang="en-US" sz="1800" dirty="0"/>
        </a:p>
      </dgm:t>
    </dgm:pt>
    <dgm:pt modelId="{C940F370-A725-4088-847A-9577E9A78F62}" type="parTrans" cxnId="{A8216034-E75F-469E-8AA1-F3129733BBA4}">
      <dgm:prSet/>
      <dgm:spPr/>
      <dgm:t>
        <a:bodyPr/>
        <a:lstStyle/>
        <a:p>
          <a:endParaRPr lang="en-US"/>
        </a:p>
      </dgm:t>
    </dgm:pt>
    <dgm:pt modelId="{A75015D8-98CD-4B5D-B67C-2645A3122562}" type="sibTrans" cxnId="{A8216034-E75F-469E-8AA1-F3129733BBA4}">
      <dgm:prSet/>
      <dgm:spPr/>
      <dgm:t>
        <a:bodyPr/>
        <a:lstStyle/>
        <a:p>
          <a:endParaRPr lang="en-US"/>
        </a:p>
      </dgm:t>
    </dgm:pt>
    <dgm:pt modelId="{5CAA52A0-986F-47FF-AC03-23A8798EDE80}" type="pres">
      <dgm:prSet presAssocID="{B7026CC8-91AD-44B4-8998-5032EEADF11B}" presName="Name0" presStyleCnt="0">
        <dgm:presLayoutVars>
          <dgm:dir/>
          <dgm:resizeHandles val="exact"/>
        </dgm:presLayoutVars>
      </dgm:prSet>
      <dgm:spPr/>
    </dgm:pt>
    <dgm:pt modelId="{2CE4B147-1186-4D2A-99BA-485841E975C6}" type="pres">
      <dgm:prSet presAssocID="{1B6BEED1-C00A-4589-8FD6-154AF87AC991}" presName="compNode" presStyleCnt="0"/>
      <dgm:spPr/>
    </dgm:pt>
    <dgm:pt modelId="{1B2DA24B-F94E-4C44-944E-CEE8DA120AA5}" type="pres">
      <dgm:prSet presAssocID="{1B6BEED1-C00A-4589-8FD6-154AF87AC991}" presName="pictRect" presStyleLbl="node1" presStyleIdx="0" presStyleCnt="1" custScaleX="176539" custScaleY="136937" custLinFactNeighborX="0" custLinFactNeighborY="-70"/>
      <dgm:spPr>
        <a:blipFill>
          <a:blip xmlns:r="http://schemas.openxmlformats.org/officeDocument/2006/relationships" r:embed="rId1">
            <a:extLst>
              <a:ext uri="{28A0092B-C50C-407E-A947-70E740481C1C}">
                <a14:useLocalDpi xmlns:a14="http://schemas.microsoft.com/office/drawing/2010/main" val="0"/>
              </a:ext>
            </a:extLst>
          </a:blip>
          <a:srcRect/>
          <a:stretch>
            <a:fillRect t="-8000" b="-8000"/>
          </a:stretch>
        </a:blipFill>
      </dgm:spPr>
    </dgm:pt>
    <dgm:pt modelId="{CA87762F-5B2B-4E02-A8F2-F76BAA11AF2E}" type="pres">
      <dgm:prSet presAssocID="{1B6BEED1-C00A-4589-8FD6-154AF87AC991}" presName="textRect" presStyleLbl="revTx" presStyleIdx="0" presStyleCnt="1" custScaleX="115741" custScaleY="23894">
        <dgm:presLayoutVars>
          <dgm:bulletEnabled val="1"/>
        </dgm:presLayoutVars>
      </dgm:prSet>
      <dgm:spPr/>
      <dgm:t>
        <a:bodyPr/>
        <a:lstStyle/>
        <a:p>
          <a:endParaRPr lang="en-US"/>
        </a:p>
      </dgm:t>
    </dgm:pt>
  </dgm:ptLst>
  <dgm:cxnLst>
    <dgm:cxn modelId="{880B67F3-4FB8-4BDF-B55E-98D1637C1800}" type="presOf" srcId="{1B6BEED1-C00A-4589-8FD6-154AF87AC991}" destId="{CA87762F-5B2B-4E02-A8F2-F76BAA11AF2E}" srcOrd="0" destOrd="0" presId="urn:microsoft.com/office/officeart/2005/8/layout/pList1"/>
    <dgm:cxn modelId="{C08DDF86-1A07-44BD-AC27-63DF4836D3B7}" type="presOf" srcId="{B7026CC8-91AD-44B4-8998-5032EEADF11B}" destId="{5CAA52A0-986F-47FF-AC03-23A8798EDE80}" srcOrd="0" destOrd="0" presId="urn:microsoft.com/office/officeart/2005/8/layout/pList1"/>
    <dgm:cxn modelId="{A8216034-E75F-469E-8AA1-F3129733BBA4}" srcId="{B7026CC8-91AD-44B4-8998-5032EEADF11B}" destId="{1B6BEED1-C00A-4589-8FD6-154AF87AC991}" srcOrd="0" destOrd="0" parTransId="{C940F370-A725-4088-847A-9577E9A78F62}" sibTransId="{A75015D8-98CD-4B5D-B67C-2645A3122562}"/>
    <dgm:cxn modelId="{B2165108-502E-4426-B955-2FF715F1D8C1}" type="presParOf" srcId="{5CAA52A0-986F-47FF-AC03-23A8798EDE80}" destId="{2CE4B147-1186-4D2A-99BA-485841E975C6}" srcOrd="0" destOrd="0" presId="urn:microsoft.com/office/officeart/2005/8/layout/pList1"/>
    <dgm:cxn modelId="{6343C242-3A95-42C5-AE66-1B5DF61821F4}" type="presParOf" srcId="{2CE4B147-1186-4D2A-99BA-485841E975C6}" destId="{1B2DA24B-F94E-4C44-944E-CEE8DA120AA5}" srcOrd="0" destOrd="0" presId="urn:microsoft.com/office/officeart/2005/8/layout/pList1"/>
    <dgm:cxn modelId="{54486DBB-B0FD-47D4-80BB-A7B3EC6B8444}" type="presParOf" srcId="{2CE4B147-1186-4D2A-99BA-485841E975C6}" destId="{CA87762F-5B2B-4E02-A8F2-F76BAA11AF2E}"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F8FD153-6B73-47EE-9DEE-56816FC4D080}" type="doc">
      <dgm:prSet loTypeId="urn:microsoft.com/office/officeart/2005/8/layout/pList1" loCatId="list" qsTypeId="urn:microsoft.com/office/officeart/2005/8/quickstyle/simple1" qsCatId="simple" csTypeId="urn:microsoft.com/office/officeart/2005/8/colors/accent1_2" csCatId="accent1" phldr="1"/>
      <dgm:spPr/>
    </dgm:pt>
    <dgm:pt modelId="{3EF22ECD-A65E-4C6E-BE28-82868EC04110}">
      <dgm:prSet phldrT="[Text]"/>
      <dgm:spPr/>
      <dgm:t>
        <a:bodyPr/>
        <a:lstStyle/>
        <a:p>
          <a:r>
            <a:rPr lang="en-US" dirty="0" smtClean="0"/>
            <a:t>CCAFS LC-40</a:t>
          </a:r>
          <a:endParaRPr lang="en-US" dirty="0"/>
        </a:p>
      </dgm:t>
    </dgm:pt>
    <dgm:pt modelId="{15351286-FBCB-4281-BA95-6DBDD52424AD}" type="parTrans" cxnId="{7DDA1FB1-EE4B-4F15-B142-011E0D4375DB}">
      <dgm:prSet/>
      <dgm:spPr/>
      <dgm:t>
        <a:bodyPr/>
        <a:lstStyle/>
        <a:p>
          <a:endParaRPr lang="en-US"/>
        </a:p>
      </dgm:t>
    </dgm:pt>
    <dgm:pt modelId="{888EA96C-7E72-4A91-94FA-8E48DB349219}" type="sibTrans" cxnId="{7DDA1FB1-EE4B-4F15-B142-011E0D4375DB}">
      <dgm:prSet/>
      <dgm:spPr/>
      <dgm:t>
        <a:bodyPr/>
        <a:lstStyle/>
        <a:p>
          <a:endParaRPr lang="en-US"/>
        </a:p>
      </dgm:t>
    </dgm:pt>
    <dgm:pt modelId="{FB8B0507-3F3C-43EE-B991-9CA0FBECACB1}">
      <dgm:prSet phldrT="[Text]"/>
      <dgm:spPr/>
      <dgm:t>
        <a:bodyPr/>
        <a:lstStyle/>
        <a:p>
          <a:r>
            <a:rPr lang="en-US" dirty="0" smtClean="0"/>
            <a:t>CCAFS SLC-40</a:t>
          </a:r>
          <a:endParaRPr lang="en-US" dirty="0"/>
        </a:p>
      </dgm:t>
    </dgm:pt>
    <dgm:pt modelId="{18E8FE17-B8A2-4DF7-829D-A915E98BA576}" type="parTrans" cxnId="{99160425-3AD2-4138-BBBF-2E4E8801A0FB}">
      <dgm:prSet/>
      <dgm:spPr/>
      <dgm:t>
        <a:bodyPr/>
        <a:lstStyle/>
        <a:p>
          <a:endParaRPr lang="en-US"/>
        </a:p>
      </dgm:t>
    </dgm:pt>
    <dgm:pt modelId="{C7A12787-C212-4389-8980-C4EF7F916A4B}" type="sibTrans" cxnId="{99160425-3AD2-4138-BBBF-2E4E8801A0FB}">
      <dgm:prSet/>
      <dgm:spPr/>
      <dgm:t>
        <a:bodyPr/>
        <a:lstStyle/>
        <a:p>
          <a:endParaRPr lang="en-US"/>
        </a:p>
      </dgm:t>
    </dgm:pt>
    <dgm:pt modelId="{042E1D31-07F8-4A45-B565-F2D9DF512CF9}">
      <dgm:prSet phldrT="[Text]"/>
      <dgm:spPr/>
      <dgm:t>
        <a:bodyPr/>
        <a:lstStyle/>
        <a:p>
          <a:r>
            <a:rPr lang="en-US" dirty="0" smtClean="0"/>
            <a:t>KSC LC-39A</a:t>
          </a:r>
          <a:endParaRPr lang="en-US" dirty="0"/>
        </a:p>
      </dgm:t>
    </dgm:pt>
    <dgm:pt modelId="{21B0CA3A-884C-4DA2-8F24-BB28B639A9C3}" type="parTrans" cxnId="{ECAC0386-1654-4DEB-9F3D-5FB4CF99C53E}">
      <dgm:prSet/>
      <dgm:spPr/>
      <dgm:t>
        <a:bodyPr/>
        <a:lstStyle/>
        <a:p>
          <a:endParaRPr lang="en-US"/>
        </a:p>
      </dgm:t>
    </dgm:pt>
    <dgm:pt modelId="{9BD7E628-B7A1-4D07-907A-AA520FB1B3D6}" type="sibTrans" cxnId="{ECAC0386-1654-4DEB-9F3D-5FB4CF99C53E}">
      <dgm:prSet/>
      <dgm:spPr/>
      <dgm:t>
        <a:bodyPr/>
        <a:lstStyle/>
        <a:p>
          <a:endParaRPr lang="en-US"/>
        </a:p>
      </dgm:t>
    </dgm:pt>
    <dgm:pt modelId="{4B36FF41-3E96-4855-BA1E-9B440C3AECEF}">
      <dgm:prSet phldrT="[Text]"/>
      <dgm:spPr/>
      <dgm:t>
        <a:bodyPr/>
        <a:lstStyle/>
        <a:p>
          <a:r>
            <a:rPr lang="en-US" dirty="0" smtClean="0"/>
            <a:t>VAFB SLC-4E</a:t>
          </a:r>
          <a:endParaRPr lang="en-US" dirty="0"/>
        </a:p>
      </dgm:t>
    </dgm:pt>
    <dgm:pt modelId="{CFA5AD10-78E7-4299-85E3-D09BCDC33994}" type="parTrans" cxnId="{BBAAC5D5-F044-4968-9E3C-3DE709582DC6}">
      <dgm:prSet/>
      <dgm:spPr/>
      <dgm:t>
        <a:bodyPr/>
        <a:lstStyle/>
        <a:p>
          <a:endParaRPr lang="en-US"/>
        </a:p>
      </dgm:t>
    </dgm:pt>
    <dgm:pt modelId="{9094E62F-3FC6-430C-A774-0352005F0645}" type="sibTrans" cxnId="{BBAAC5D5-F044-4968-9E3C-3DE709582DC6}">
      <dgm:prSet/>
      <dgm:spPr/>
      <dgm:t>
        <a:bodyPr/>
        <a:lstStyle/>
        <a:p>
          <a:endParaRPr lang="en-US"/>
        </a:p>
      </dgm:t>
    </dgm:pt>
    <dgm:pt modelId="{5979A828-02F3-4FB2-9CDF-D5BB781FC83C}" type="pres">
      <dgm:prSet presAssocID="{3F8FD153-6B73-47EE-9DEE-56816FC4D080}" presName="Name0" presStyleCnt="0">
        <dgm:presLayoutVars>
          <dgm:dir/>
          <dgm:resizeHandles val="exact"/>
        </dgm:presLayoutVars>
      </dgm:prSet>
      <dgm:spPr/>
    </dgm:pt>
    <dgm:pt modelId="{A50DE055-B3B2-41EA-98F1-B72075D0BCB1}" type="pres">
      <dgm:prSet presAssocID="{3EF22ECD-A65E-4C6E-BE28-82868EC04110}" presName="compNode" presStyleCnt="0"/>
      <dgm:spPr/>
    </dgm:pt>
    <dgm:pt modelId="{10F66821-482B-40C2-A4ED-FE12084147A8}" type="pres">
      <dgm:prSet presAssocID="{3EF22ECD-A65E-4C6E-BE28-82868EC04110}" presName="pict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t="-24000" b="-24000"/>
          </a:stretch>
        </a:blipFill>
      </dgm:spPr>
    </dgm:pt>
    <dgm:pt modelId="{EEB9886F-66C6-4363-B39F-583C38AB64EA}" type="pres">
      <dgm:prSet presAssocID="{3EF22ECD-A65E-4C6E-BE28-82868EC04110}" presName="textRect" presStyleLbl="revTx" presStyleIdx="0" presStyleCnt="4">
        <dgm:presLayoutVars>
          <dgm:bulletEnabled val="1"/>
        </dgm:presLayoutVars>
      </dgm:prSet>
      <dgm:spPr/>
      <dgm:t>
        <a:bodyPr/>
        <a:lstStyle/>
        <a:p>
          <a:endParaRPr lang="en-US"/>
        </a:p>
      </dgm:t>
    </dgm:pt>
    <dgm:pt modelId="{0CB60F3E-EA25-4891-9CC4-F828A86638E6}" type="pres">
      <dgm:prSet presAssocID="{888EA96C-7E72-4A91-94FA-8E48DB349219}" presName="sibTrans" presStyleLbl="sibTrans2D1" presStyleIdx="0" presStyleCnt="0"/>
      <dgm:spPr/>
      <dgm:t>
        <a:bodyPr/>
        <a:lstStyle/>
        <a:p>
          <a:endParaRPr lang="en-US"/>
        </a:p>
      </dgm:t>
    </dgm:pt>
    <dgm:pt modelId="{8D725381-A224-4DB3-B138-7C07E4273418}" type="pres">
      <dgm:prSet presAssocID="{FB8B0507-3F3C-43EE-B991-9CA0FBECACB1}" presName="compNode" presStyleCnt="0"/>
      <dgm:spPr/>
    </dgm:pt>
    <dgm:pt modelId="{003A8516-EE9A-49B3-ACA4-2CA83E945A48}" type="pres">
      <dgm:prSet presAssocID="{FB8B0507-3F3C-43EE-B991-9CA0FBECACB1}" presName="pictRect" presStyleLbl="nod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t="-18000" b="-18000"/>
          </a:stretch>
        </a:blipFill>
      </dgm:spPr>
    </dgm:pt>
    <dgm:pt modelId="{84DC5C36-6DB8-44F2-9557-19C4A4629845}" type="pres">
      <dgm:prSet presAssocID="{FB8B0507-3F3C-43EE-B991-9CA0FBECACB1}" presName="textRect" presStyleLbl="revTx" presStyleIdx="1" presStyleCnt="4">
        <dgm:presLayoutVars>
          <dgm:bulletEnabled val="1"/>
        </dgm:presLayoutVars>
      </dgm:prSet>
      <dgm:spPr/>
      <dgm:t>
        <a:bodyPr/>
        <a:lstStyle/>
        <a:p>
          <a:endParaRPr lang="en-US"/>
        </a:p>
      </dgm:t>
    </dgm:pt>
    <dgm:pt modelId="{DAD1008E-22DE-4CF6-A781-3E6EA503A254}" type="pres">
      <dgm:prSet presAssocID="{C7A12787-C212-4389-8980-C4EF7F916A4B}" presName="sibTrans" presStyleLbl="sibTrans2D1" presStyleIdx="0" presStyleCnt="0"/>
      <dgm:spPr/>
      <dgm:t>
        <a:bodyPr/>
        <a:lstStyle/>
        <a:p>
          <a:endParaRPr lang="en-US"/>
        </a:p>
      </dgm:t>
    </dgm:pt>
    <dgm:pt modelId="{886A3EA7-CD46-48AE-863D-E7339CF8819F}" type="pres">
      <dgm:prSet presAssocID="{042E1D31-07F8-4A45-B565-F2D9DF512CF9}" presName="compNode" presStyleCnt="0"/>
      <dgm:spPr/>
    </dgm:pt>
    <dgm:pt modelId="{038722EC-CC34-44B3-AB0E-1CF03F1AD680}" type="pres">
      <dgm:prSet presAssocID="{042E1D31-07F8-4A45-B565-F2D9DF512CF9}" presName="pictRect" presStyleLbl="nod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t="-30000" b="-30000"/>
          </a:stretch>
        </a:blipFill>
      </dgm:spPr>
    </dgm:pt>
    <dgm:pt modelId="{575D36E1-7392-4C9A-A8E6-CB63C567E117}" type="pres">
      <dgm:prSet presAssocID="{042E1D31-07F8-4A45-B565-F2D9DF512CF9}" presName="textRect" presStyleLbl="revTx" presStyleIdx="2" presStyleCnt="4">
        <dgm:presLayoutVars>
          <dgm:bulletEnabled val="1"/>
        </dgm:presLayoutVars>
      </dgm:prSet>
      <dgm:spPr/>
      <dgm:t>
        <a:bodyPr/>
        <a:lstStyle/>
        <a:p>
          <a:endParaRPr lang="en-US"/>
        </a:p>
      </dgm:t>
    </dgm:pt>
    <dgm:pt modelId="{4C205682-E8EF-42ED-9A9C-0F9B56DCDEA2}" type="pres">
      <dgm:prSet presAssocID="{9BD7E628-B7A1-4D07-907A-AA520FB1B3D6}" presName="sibTrans" presStyleLbl="sibTrans2D1" presStyleIdx="0" presStyleCnt="0"/>
      <dgm:spPr/>
      <dgm:t>
        <a:bodyPr/>
        <a:lstStyle/>
        <a:p>
          <a:endParaRPr lang="en-US"/>
        </a:p>
      </dgm:t>
    </dgm:pt>
    <dgm:pt modelId="{EE0F14AB-645B-49DA-88B2-368D9F666EAB}" type="pres">
      <dgm:prSet presAssocID="{4B36FF41-3E96-4855-BA1E-9B440C3AECEF}" presName="compNode" presStyleCnt="0"/>
      <dgm:spPr/>
    </dgm:pt>
    <dgm:pt modelId="{74EC9BC8-5E8B-4D72-A482-0BDC5A17B4F9}" type="pres">
      <dgm:prSet presAssocID="{4B36FF41-3E96-4855-BA1E-9B440C3AECEF}" presName="pictRect" presStyleLbl="nod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t="-28000" b="-28000"/>
          </a:stretch>
        </a:blipFill>
      </dgm:spPr>
    </dgm:pt>
    <dgm:pt modelId="{94548705-BEBF-45D3-9DFC-3AB065CA9FF1}" type="pres">
      <dgm:prSet presAssocID="{4B36FF41-3E96-4855-BA1E-9B440C3AECEF}" presName="textRect" presStyleLbl="revTx" presStyleIdx="3" presStyleCnt="4">
        <dgm:presLayoutVars>
          <dgm:bulletEnabled val="1"/>
        </dgm:presLayoutVars>
      </dgm:prSet>
      <dgm:spPr/>
      <dgm:t>
        <a:bodyPr/>
        <a:lstStyle/>
        <a:p>
          <a:endParaRPr lang="en-US"/>
        </a:p>
      </dgm:t>
    </dgm:pt>
  </dgm:ptLst>
  <dgm:cxnLst>
    <dgm:cxn modelId="{A66DDF07-5090-483C-8B65-445A07708BA9}" type="presOf" srcId="{888EA96C-7E72-4A91-94FA-8E48DB349219}" destId="{0CB60F3E-EA25-4891-9CC4-F828A86638E6}" srcOrd="0" destOrd="0" presId="urn:microsoft.com/office/officeart/2005/8/layout/pList1"/>
    <dgm:cxn modelId="{ECAC0386-1654-4DEB-9F3D-5FB4CF99C53E}" srcId="{3F8FD153-6B73-47EE-9DEE-56816FC4D080}" destId="{042E1D31-07F8-4A45-B565-F2D9DF512CF9}" srcOrd="2" destOrd="0" parTransId="{21B0CA3A-884C-4DA2-8F24-BB28B639A9C3}" sibTransId="{9BD7E628-B7A1-4D07-907A-AA520FB1B3D6}"/>
    <dgm:cxn modelId="{D15E272D-694C-4002-975F-E928837CFA94}" type="presOf" srcId="{C7A12787-C212-4389-8980-C4EF7F916A4B}" destId="{DAD1008E-22DE-4CF6-A781-3E6EA503A254}" srcOrd="0" destOrd="0" presId="urn:microsoft.com/office/officeart/2005/8/layout/pList1"/>
    <dgm:cxn modelId="{4721E175-ADBE-4BA3-B544-7AAE427B4754}" type="presOf" srcId="{3F8FD153-6B73-47EE-9DEE-56816FC4D080}" destId="{5979A828-02F3-4FB2-9CDF-D5BB781FC83C}" srcOrd="0" destOrd="0" presId="urn:microsoft.com/office/officeart/2005/8/layout/pList1"/>
    <dgm:cxn modelId="{99160425-3AD2-4138-BBBF-2E4E8801A0FB}" srcId="{3F8FD153-6B73-47EE-9DEE-56816FC4D080}" destId="{FB8B0507-3F3C-43EE-B991-9CA0FBECACB1}" srcOrd="1" destOrd="0" parTransId="{18E8FE17-B8A2-4DF7-829D-A915E98BA576}" sibTransId="{C7A12787-C212-4389-8980-C4EF7F916A4B}"/>
    <dgm:cxn modelId="{AD95411E-C6DE-4044-8618-6EE51D787863}" type="presOf" srcId="{9BD7E628-B7A1-4D07-907A-AA520FB1B3D6}" destId="{4C205682-E8EF-42ED-9A9C-0F9B56DCDEA2}" srcOrd="0" destOrd="0" presId="urn:microsoft.com/office/officeart/2005/8/layout/pList1"/>
    <dgm:cxn modelId="{269E1F8F-EA56-4C68-A768-04FC482DDC68}" type="presOf" srcId="{4B36FF41-3E96-4855-BA1E-9B440C3AECEF}" destId="{94548705-BEBF-45D3-9DFC-3AB065CA9FF1}" srcOrd="0" destOrd="0" presId="urn:microsoft.com/office/officeart/2005/8/layout/pList1"/>
    <dgm:cxn modelId="{F187055E-FF04-4167-9E59-C37CACF734F7}" type="presOf" srcId="{3EF22ECD-A65E-4C6E-BE28-82868EC04110}" destId="{EEB9886F-66C6-4363-B39F-583C38AB64EA}" srcOrd="0" destOrd="0" presId="urn:microsoft.com/office/officeart/2005/8/layout/pList1"/>
    <dgm:cxn modelId="{7DDA1FB1-EE4B-4F15-B142-011E0D4375DB}" srcId="{3F8FD153-6B73-47EE-9DEE-56816FC4D080}" destId="{3EF22ECD-A65E-4C6E-BE28-82868EC04110}" srcOrd="0" destOrd="0" parTransId="{15351286-FBCB-4281-BA95-6DBDD52424AD}" sibTransId="{888EA96C-7E72-4A91-94FA-8E48DB349219}"/>
    <dgm:cxn modelId="{5860A4CF-3384-44AB-956A-59E434FBB829}" type="presOf" srcId="{FB8B0507-3F3C-43EE-B991-9CA0FBECACB1}" destId="{84DC5C36-6DB8-44F2-9557-19C4A4629845}" srcOrd="0" destOrd="0" presId="urn:microsoft.com/office/officeart/2005/8/layout/pList1"/>
    <dgm:cxn modelId="{BBAAC5D5-F044-4968-9E3C-3DE709582DC6}" srcId="{3F8FD153-6B73-47EE-9DEE-56816FC4D080}" destId="{4B36FF41-3E96-4855-BA1E-9B440C3AECEF}" srcOrd="3" destOrd="0" parTransId="{CFA5AD10-78E7-4299-85E3-D09BCDC33994}" sibTransId="{9094E62F-3FC6-430C-A774-0352005F0645}"/>
    <dgm:cxn modelId="{CA0762E7-3C4A-4A47-A4BD-B1D48DB0E1AC}" type="presOf" srcId="{042E1D31-07F8-4A45-B565-F2D9DF512CF9}" destId="{575D36E1-7392-4C9A-A8E6-CB63C567E117}" srcOrd="0" destOrd="0" presId="urn:microsoft.com/office/officeart/2005/8/layout/pList1"/>
    <dgm:cxn modelId="{1B0283BB-970C-4D23-A532-369142648422}" type="presParOf" srcId="{5979A828-02F3-4FB2-9CDF-D5BB781FC83C}" destId="{A50DE055-B3B2-41EA-98F1-B72075D0BCB1}" srcOrd="0" destOrd="0" presId="urn:microsoft.com/office/officeart/2005/8/layout/pList1"/>
    <dgm:cxn modelId="{9065BC39-49BC-412A-8ACD-105EBDFA4819}" type="presParOf" srcId="{A50DE055-B3B2-41EA-98F1-B72075D0BCB1}" destId="{10F66821-482B-40C2-A4ED-FE12084147A8}" srcOrd="0" destOrd="0" presId="urn:microsoft.com/office/officeart/2005/8/layout/pList1"/>
    <dgm:cxn modelId="{827749A8-B8AF-4466-BB3F-2641FF30A94F}" type="presParOf" srcId="{A50DE055-B3B2-41EA-98F1-B72075D0BCB1}" destId="{EEB9886F-66C6-4363-B39F-583C38AB64EA}" srcOrd="1" destOrd="0" presId="urn:microsoft.com/office/officeart/2005/8/layout/pList1"/>
    <dgm:cxn modelId="{FB6AB438-8481-42B6-A961-D29AE6A18E7B}" type="presParOf" srcId="{5979A828-02F3-4FB2-9CDF-D5BB781FC83C}" destId="{0CB60F3E-EA25-4891-9CC4-F828A86638E6}" srcOrd="1" destOrd="0" presId="urn:microsoft.com/office/officeart/2005/8/layout/pList1"/>
    <dgm:cxn modelId="{C2721CB3-C7C8-480E-9DF2-31CFBDD84E46}" type="presParOf" srcId="{5979A828-02F3-4FB2-9CDF-D5BB781FC83C}" destId="{8D725381-A224-4DB3-B138-7C07E4273418}" srcOrd="2" destOrd="0" presId="urn:microsoft.com/office/officeart/2005/8/layout/pList1"/>
    <dgm:cxn modelId="{917B8EA7-5F9A-4804-A87C-41B62940B2D6}" type="presParOf" srcId="{8D725381-A224-4DB3-B138-7C07E4273418}" destId="{003A8516-EE9A-49B3-ACA4-2CA83E945A48}" srcOrd="0" destOrd="0" presId="urn:microsoft.com/office/officeart/2005/8/layout/pList1"/>
    <dgm:cxn modelId="{31D381D2-410B-409C-8662-85228F013BA6}" type="presParOf" srcId="{8D725381-A224-4DB3-B138-7C07E4273418}" destId="{84DC5C36-6DB8-44F2-9557-19C4A4629845}" srcOrd="1" destOrd="0" presId="urn:microsoft.com/office/officeart/2005/8/layout/pList1"/>
    <dgm:cxn modelId="{195F588A-139A-45D0-8020-936968BBDBEC}" type="presParOf" srcId="{5979A828-02F3-4FB2-9CDF-D5BB781FC83C}" destId="{DAD1008E-22DE-4CF6-A781-3E6EA503A254}" srcOrd="3" destOrd="0" presId="urn:microsoft.com/office/officeart/2005/8/layout/pList1"/>
    <dgm:cxn modelId="{2DA46959-0565-486F-9EB8-1C7B7BD9C5EB}" type="presParOf" srcId="{5979A828-02F3-4FB2-9CDF-D5BB781FC83C}" destId="{886A3EA7-CD46-48AE-863D-E7339CF8819F}" srcOrd="4" destOrd="0" presId="urn:microsoft.com/office/officeart/2005/8/layout/pList1"/>
    <dgm:cxn modelId="{47CEA568-0295-4A83-8626-182D0B95A77E}" type="presParOf" srcId="{886A3EA7-CD46-48AE-863D-E7339CF8819F}" destId="{038722EC-CC34-44B3-AB0E-1CF03F1AD680}" srcOrd="0" destOrd="0" presId="urn:microsoft.com/office/officeart/2005/8/layout/pList1"/>
    <dgm:cxn modelId="{4E5A446A-3335-4D00-A1B7-EF34E5D8660D}" type="presParOf" srcId="{886A3EA7-CD46-48AE-863D-E7339CF8819F}" destId="{575D36E1-7392-4C9A-A8E6-CB63C567E117}" srcOrd="1" destOrd="0" presId="urn:microsoft.com/office/officeart/2005/8/layout/pList1"/>
    <dgm:cxn modelId="{DE6F6986-3249-4780-9354-1B4768A46391}" type="presParOf" srcId="{5979A828-02F3-4FB2-9CDF-D5BB781FC83C}" destId="{4C205682-E8EF-42ED-9A9C-0F9B56DCDEA2}" srcOrd="5" destOrd="0" presId="urn:microsoft.com/office/officeart/2005/8/layout/pList1"/>
    <dgm:cxn modelId="{36A03CB2-7B60-4EEF-BF93-B3FF0BBE61FC}" type="presParOf" srcId="{5979A828-02F3-4FB2-9CDF-D5BB781FC83C}" destId="{EE0F14AB-645B-49DA-88B2-368D9F666EAB}" srcOrd="6" destOrd="0" presId="urn:microsoft.com/office/officeart/2005/8/layout/pList1"/>
    <dgm:cxn modelId="{14DA6E43-959B-4A52-86A2-AE80C53C3B29}" type="presParOf" srcId="{EE0F14AB-645B-49DA-88B2-368D9F666EAB}" destId="{74EC9BC8-5E8B-4D72-A482-0BDC5A17B4F9}" srcOrd="0" destOrd="0" presId="urn:microsoft.com/office/officeart/2005/8/layout/pList1"/>
    <dgm:cxn modelId="{6A379870-AAB9-4AF8-9C79-84D83BCFCF30}" type="presParOf" srcId="{EE0F14AB-645B-49DA-88B2-368D9F666EAB}" destId="{94548705-BEBF-45D3-9DFC-3AB065CA9FF1}"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2DA24B-F94E-4C44-944E-CEE8DA120AA5}">
      <dsp:nvSpPr>
        <dsp:cNvPr id="0" name=""/>
        <dsp:cNvSpPr/>
      </dsp:nvSpPr>
      <dsp:spPr>
        <a:xfrm>
          <a:off x="349421" y="235"/>
          <a:ext cx="7877322" cy="4209959"/>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6000" r="-2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87762F-5B2B-4E02-A8F2-F76BAA11AF2E}">
      <dsp:nvSpPr>
        <dsp:cNvPr id="0" name=""/>
        <dsp:cNvSpPr/>
      </dsp:nvSpPr>
      <dsp:spPr>
        <a:xfrm>
          <a:off x="2057039" y="4274252"/>
          <a:ext cx="4462086" cy="3955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lvl="0" algn="ctr" defTabSz="800100">
            <a:lnSpc>
              <a:spcPct val="90000"/>
            </a:lnSpc>
            <a:spcBef>
              <a:spcPct val="0"/>
            </a:spcBef>
            <a:spcAft>
              <a:spcPct val="35000"/>
            </a:spcAft>
          </a:pPr>
          <a:r>
            <a:rPr lang="en-US" sz="1800" kern="1200" dirty="0" smtClean="0"/>
            <a:t>Markers showing the different Launch Sites</a:t>
          </a:r>
        </a:p>
        <a:p>
          <a:pPr lvl="0" algn="ctr" defTabSz="800100">
            <a:lnSpc>
              <a:spcPct val="90000"/>
            </a:lnSpc>
            <a:spcBef>
              <a:spcPct val="0"/>
            </a:spcBef>
            <a:spcAft>
              <a:spcPct val="35000"/>
            </a:spcAft>
          </a:pPr>
          <a:endParaRPr lang="en-US" sz="1800" kern="1200" dirty="0"/>
        </a:p>
      </dsp:txBody>
      <dsp:txXfrm>
        <a:off x="2057039" y="4274252"/>
        <a:ext cx="4462086" cy="3955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2DA24B-F94E-4C44-944E-CEE8DA120AA5}">
      <dsp:nvSpPr>
        <dsp:cNvPr id="0" name=""/>
        <dsp:cNvSpPr/>
      </dsp:nvSpPr>
      <dsp:spPr>
        <a:xfrm>
          <a:off x="349421" y="0"/>
          <a:ext cx="7877322" cy="4209959"/>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1000" r="-1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87762F-5B2B-4E02-A8F2-F76BAA11AF2E}">
      <dsp:nvSpPr>
        <dsp:cNvPr id="0" name=""/>
        <dsp:cNvSpPr/>
      </dsp:nvSpPr>
      <dsp:spPr>
        <a:xfrm>
          <a:off x="1705851" y="4274252"/>
          <a:ext cx="5164462" cy="3955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lvl="0" algn="ctr" defTabSz="800100">
            <a:lnSpc>
              <a:spcPct val="90000"/>
            </a:lnSpc>
            <a:spcBef>
              <a:spcPct val="0"/>
            </a:spcBef>
            <a:spcAft>
              <a:spcPct val="35000"/>
            </a:spcAft>
          </a:pPr>
          <a:r>
            <a:rPr lang="en-US" sz="1800" kern="1200" dirty="0" smtClean="0"/>
            <a:t>Marker Clusters showing the different Launch Sites</a:t>
          </a:r>
        </a:p>
        <a:p>
          <a:pPr lvl="0" algn="ctr" defTabSz="800100">
            <a:lnSpc>
              <a:spcPct val="90000"/>
            </a:lnSpc>
            <a:spcBef>
              <a:spcPct val="0"/>
            </a:spcBef>
            <a:spcAft>
              <a:spcPct val="35000"/>
            </a:spcAft>
          </a:pPr>
          <a:endParaRPr lang="en-US" sz="1800" kern="1200" dirty="0"/>
        </a:p>
      </dsp:txBody>
      <dsp:txXfrm>
        <a:off x="1705851" y="4274252"/>
        <a:ext cx="5164462" cy="3955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2DA24B-F94E-4C44-944E-CEE8DA120AA5}">
      <dsp:nvSpPr>
        <dsp:cNvPr id="0" name=""/>
        <dsp:cNvSpPr/>
      </dsp:nvSpPr>
      <dsp:spPr>
        <a:xfrm>
          <a:off x="349421" y="0"/>
          <a:ext cx="7877322" cy="4209959"/>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0000" b="-1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87762F-5B2B-4E02-A8F2-F76BAA11AF2E}">
      <dsp:nvSpPr>
        <dsp:cNvPr id="0" name=""/>
        <dsp:cNvSpPr/>
      </dsp:nvSpPr>
      <dsp:spPr>
        <a:xfrm>
          <a:off x="1705851" y="4274252"/>
          <a:ext cx="5164462" cy="3955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lvl="0" algn="ctr" defTabSz="800100">
            <a:lnSpc>
              <a:spcPct val="90000"/>
            </a:lnSpc>
            <a:spcBef>
              <a:spcPct val="0"/>
            </a:spcBef>
            <a:spcAft>
              <a:spcPct val="35000"/>
            </a:spcAft>
          </a:pPr>
          <a:r>
            <a:rPr lang="en-US" sz="1800" kern="1200" dirty="0" smtClean="0"/>
            <a:t>Icons showing the success rate</a:t>
          </a:r>
        </a:p>
        <a:p>
          <a:pPr lvl="0" algn="ctr" defTabSz="800100">
            <a:lnSpc>
              <a:spcPct val="90000"/>
            </a:lnSpc>
            <a:spcBef>
              <a:spcPct val="0"/>
            </a:spcBef>
            <a:spcAft>
              <a:spcPct val="35000"/>
            </a:spcAft>
          </a:pPr>
          <a:endParaRPr lang="en-US" sz="1800" kern="1200" dirty="0"/>
        </a:p>
      </dsp:txBody>
      <dsp:txXfrm>
        <a:off x="1705851" y="4274252"/>
        <a:ext cx="5164462" cy="39554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2DA24B-F94E-4C44-944E-CEE8DA120AA5}">
      <dsp:nvSpPr>
        <dsp:cNvPr id="0" name=""/>
        <dsp:cNvSpPr/>
      </dsp:nvSpPr>
      <dsp:spPr>
        <a:xfrm>
          <a:off x="349421" y="0"/>
          <a:ext cx="7877322" cy="4209959"/>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8000" b="-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87762F-5B2B-4E02-A8F2-F76BAA11AF2E}">
      <dsp:nvSpPr>
        <dsp:cNvPr id="0" name=""/>
        <dsp:cNvSpPr/>
      </dsp:nvSpPr>
      <dsp:spPr>
        <a:xfrm>
          <a:off x="1705851" y="4274252"/>
          <a:ext cx="5164462" cy="3955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lvl="0" algn="ctr" defTabSz="800100">
            <a:lnSpc>
              <a:spcPct val="90000"/>
            </a:lnSpc>
            <a:spcBef>
              <a:spcPct val="0"/>
            </a:spcBef>
            <a:spcAft>
              <a:spcPct val="35000"/>
            </a:spcAft>
          </a:pPr>
          <a:r>
            <a:rPr lang="en-US" sz="1800" kern="1200" dirty="0" smtClean="0"/>
            <a:t>Polylines showing the distance to the coastline</a:t>
          </a:r>
        </a:p>
        <a:p>
          <a:pPr lvl="0" algn="ctr" defTabSz="800100">
            <a:lnSpc>
              <a:spcPct val="90000"/>
            </a:lnSpc>
            <a:spcBef>
              <a:spcPct val="0"/>
            </a:spcBef>
            <a:spcAft>
              <a:spcPct val="35000"/>
            </a:spcAft>
          </a:pPr>
          <a:endParaRPr lang="en-US" sz="1800" kern="1200" dirty="0"/>
        </a:p>
      </dsp:txBody>
      <dsp:txXfrm>
        <a:off x="1705851" y="4274252"/>
        <a:ext cx="5164462" cy="39554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F66821-482B-40C2-A4ED-FE12084147A8}">
      <dsp:nvSpPr>
        <dsp:cNvPr id="0" name=""/>
        <dsp:cNvSpPr/>
      </dsp:nvSpPr>
      <dsp:spPr>
        <a:xfrm>
          <a:off x="323132" y="1629"/>
          <a:ext cx="1659386" cy="1143317"/>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4000" b="-2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B9886F-66C6-4363-B39F-583C38AB64EA}">
      <dsp:nvSpPr>
        <dsp:cNvPr id="0" name=""/>
        <dsp:cNvSpPr/>
      </dsp:nvSpPr>
      <dsp:spPr>
        <a:xfrm>
          <a:off x="323132" y="1144946"/>
          <a:ext cx="1659386" cy="6156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0" numCol="1" spcCol="1270" anchor="t" anchorCtr="0">
          <a:noAutofit/>
        </a:bodyPr>
        <a:lstStyle/>
        <a:p>
          <a:pPr lvl="0" algn="ctr" defTabSz="844550">
            <a:lnSpc>
              <a:spcPct val="90000"/>
            </a:lnSpc>
            <a:spcBef>
              <a:spcPct val="0"/>
            </a:spcBef>
            <a:spcAft>
              <a:spcPct val="35000"/>
            </a:spcAft>
          </a:pPr>
          <a:r>
            <a:rPr lang="en-US" sz="1900" kern="1200" dirty="0" smtClean="0"/>
            <a:t>CCAFS LC-40</a:t>
          </a:r>
          <a:endParaRPr lang="en-US" sz="1900" kern="1200" dirty="0"/>
        </a:p>
      </dsp:txBody>
      <dsp:txXfrm>
        <a:off x="323132" y="1144946"/>
        <a:ext cx="1659386" cy="615632"/>
      </dsp:txXfrm>
    </dsp:sp>
    <dsp:sp modelId="{003A8516-EE9A-49B3-ACA4-2CA83E945A48}">
      <dsp:nvSpPr>
        <dsp:cNvPr id="0" name=""/>
        <dsp:cNvSpPr/>
      </dsp:nvSpPr>
      <dsp:spPr>
        <a:xfrm>
          <a:off x="2148527" y="1629"/>
          <a:ext cx="1659386" cy="1143317"/>
        </a:xfrm>
        <a:prstGeom prst="round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8000" b="-1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4DC5C36-6DB8-44F2-9557-19C4A4629845}">
      <dsp:nvSpPr>
        <dsp:cNvPr id="0" name=""/>
        <dsp:cNvSpPr/>
      </dsp:nvSpPr>
      <dsp:spPr>
        <a:xfrm>
          <a:off x="2148527" y="1144946"/>
          <a:ext cx="1659386" cy="6156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0" numCol="1" spcCol="1270" anchor="t" anchorCtr="0">
          <a:noAutofit/>
        </a:bodyPr>
        <a:lstStyle/>
        <a:p>
          <a:pPr lvl="0" algn="ctr" defTabSz="844550">
            <a:lnSpc>
              <a:spcPct val="90000"/>
            </a:lnSpc>
            <a:spcBef>
              <a:spcPct val="0"/>
            </a:spcBef>
            <a:spcAft>
              <a:spcPct val="35000"/>
            </a:spcAft>
          </a:pPr>
          <a:r>
            <a:rPr lang="en-US" sz="1900" kern="1200" dirty="0" smtClean="0"/>
            <a:t>CCAFS SLC-40</a:t>
          </a:r>
          <a:endParaRPr lang="en-US" sz="1900" kern="1200" dirty="0"/>
        </a:p>
      </dsp:txBody>
      <dsp:txXfrm>
        <a:off x="2148527" y="1144946"/>
        <a:ext cx="1659386" cy="615632"/>
      </dsp:txXfrm>
    </dsp:sp>
    <dsp:sp modelId="{038722EC-CC34-44B3-AB0E-1CF03F1AD680}">
      <dsp:nvSpPr>
        <dsp:cNvPr id="0" name=""/>
        <dsp:cNvSpPr/>
      </dsp:nvSpPr>
      <dsp:spPr>
        <a:xfrm>
          <a:off x="323132" y="1926517"/>
          <a:ext cx="1659386" cy="1143317"/>
        </a:xfrm>
        <a:prstGeom prst="round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30000" b="-3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5D36E1-7392-4C9A-A8E6-CB63C567E117}">
      <dsp:nvSpPr>
        <dsp:cNvPr id="0" name=""/>
        <dsp:cNvSpPr/>
      </dsp:nvSpPr>
      <dsp:spPr>
        <a:xfrm>
          <a:off x="323132" y="3069835"/>
          <a:ext cx="1659386" cy="6156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0" numCol="1" spcCol="1270" anchor="t" anchorCtr="0">
          <a:noAutofit/>
        </a:bodyPr>
        <a:lstStyle/>
        <a:p>
          <a:pPr lvl="0" algn="ctr" defTabSz="844550">
            <a:lnSpc>
              <a:spcPct val="90000"/>
            </a:lnSpc>
            <a:spcBef>
              <a:spcPct val="0"/>
            </a:spcBef>
            <a:spcAft>
              <a:spcPct val="35000"/>
            </a:spcAft>
          </a:pPr>
          <a:r>
            <a:rPr lang="en-US" sz="1900" kern="1200" dirty="0" smtClean="0"/>
            <a:t>KSC LC-39A</a:t>
          </a:r>
          <a:endParaRPr lang="en-US" sz="1900" kern="1200" dirty="0"/>
        </a:p>
      </dsp:txBody>
      <dsp:txXfrm>
        <a:off x="323132" y="3069835"/>
        <a:ext cx="1659386" cy="615632"/>
      </dsp:txXfrm>
    </dsp:sp>
    <dsp:sp modelId="{74EC9BC8-5E8B-4D72-A482-0BDC5A17B4F9}">
      <dsp:nvSpPr>
        <dsp:cNvPr id="0" name=""/>
        <dsp:cNvSpPr/>
      </dsp:nvSpPr>
      <dsp:spPr>
        <a:xfrm>
          <a:off x="2148527" y="1926517"/>
          <a:ext cx="1659386" cy="1143317"/>
        </a:xfrm>
        <a:prstGeom prst="round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28000" b="-2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548705-BEBF-45D3-9DFC-3AB065CA9FF1}">
      <dsp:nvSpPr>
        <dsp:cNvPr id="0" name=""/>
        <dsp:cNvSpPr/>
      </dsp:nvSpPr>
      <dsp:spPr>
        <a:xfrm>
          <a:off x="2148527" y="3069835"/>
          <a:ext cx="1659386" cy="6156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0" numCol="1" spcCol="1270" anchor="t" anchorCtr="0">
          <a:noAutofit/>
        </a:bodyPr>
        <a:lstStyle/>
        <a:p>
          <a:pPr lvl="0" algn="ctr" defTabSz="844550">
            <a:lnSpc>
              <a:spcPct val="90000"/>
            </a:lnSpc>
            <a:spcBef>
              <a:spcPct val="0"/>
            </a:spcBef>
            <a:spcAft>
              <a:spcPct val="35000"/>
            </a:spcAft>
          </a:pPr>
          <a:r>
            <a:rPr lang="en-US" sz="1900" kern="1200" dirty="0" smtClean="0"/>
            <a:t>VAFB SLC-4E</a:t>
          </a:r>
          <a:endParaRPr lang="en-US" sz="1900" kern="1200" dirty="0"/>
        </a:p>
      </dsp:txBody>
      <dsp:txXfrm>
        <a:off x="2148527" y="3069835"/>
        <a:ext cx="1659386" cy="615632"/>
      </dsp:txXfrm>
    </dsp:sp>
  </dsp:spTree>
</dsp:drawing>
</file>

<file path=ppt/diagrams/layout1.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JPG>
</file>

<file path=ppt/media/image32.JPG>
</file>

<file path=ppt/media/image33.JPG>
</file>

<file path=ppt/media/image34.JPG>
</file>

<file path=ppt/media/image35.JPG>
</file>

<file path=ppt/media/image36.JPG>
</file>

<file path=ppt/media/image37.jpeg>
</file>

<file path=ppt/media/image38.jpeg>
</file>

<file path=ppt/media/image4.jpe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EBDA0E2-FEBD-4B65-8F16-724CF984F377}" type="slidenum">
              <a:rPr lang="en-US" smtClean="0"/>
              <a:t>24</a:t>
            </a:fld>
            <a:endParaRPr lang="en-US"/>
          </a:p>
        </p:txBody>
      </p:sp>
    </p:spTree>
    <p:extLst>
      <p:ext uri="{BB962C8B-B14F-4D97-AF65-F5344CB8AC3E}">
        <p14:creationId xmlns:p14="http://schemas.microsoft.com/office/powerpoint/2010/main" val="1739520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2.JPG"/><Relationship Id="rId4" Type="http://schemas.openxmlformats.org/officeDocument/2006/relationships/image" Target="../media/image11.JPG"/></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6.JPG"/><Relationship Id="rId4" Type="http://schemas.openxmlformats.org/officeDocument/2006/relationships/image" Target="../media/image35.JP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2.JPG"/></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713434" cy="1785104"/>
          </a:xfrm>
          <a:prstGeom prst="rect">
            <a:avLst/>
          </a:prstGeom>
          <a:noFill/>
        </p:spPr>
        <p:txBody>
          <a:bodyPr wrap="square" lIns="91440" tIns="45720" rIns="91440" bIns="45720" rtlCol="0" anchor="t">
            <a:spAutoFit/>
          </a:bodyPr>
          <a:lstStyle/>
          <a:p>
            <a:r>
              <a:rPr lang="en-US" sz="2200" b="1" dirty="0" smtClean="0">
                <a:solidFill>
                  <a:schemeClr val="bg2"/>
                </a:solidFill>
                <a:latin typeface="Abadi"/>
                <a:ea typeface="SF Pro" pitchFamily="2" charset="0"/>
                <a:cs typeface="SF Pro" pitchFamily="2" charset="0"/>
              </a:rPr>
              <a:t>Alalade Oluwaferanmi, O</a:t>
            </a:r>
            <a:endParaRPr lang="en-US" sz="2200" b="1" dirty="0">
              <a:solidFill>
                <a:schemeClr val="bg2"/>
              </a:solidFill>
              <a:latin typeface="Abadi"/>
              <a:ea typeface="SF Pro" pitchFamily="2" charset="0"/>
              <a:cs typeface="SF Pro" pitchFamily="2" charset="0"/>
            </a:endParaRPr>
          </a:p>
          <a:p>
            <a:endParaRPr lang="en-US" sz="2200" b="1" dirty="0">
              <a:solidFill>
                <a:schemeClr val="bg2"/>
              </a:solidFill>
              <a:latin typeface="Abadi" panose="020B0604020104020204" pitchFamily="34" charset="0"/>
              <a:ea typeface="SF Pro" pitchFamily="2" charset="0"/>
              <a:cs typeface="SF Pro" pitchFamily="2" charset="0"/>
            </a:endParaRPr>
          </a:p>
          <a:p>
            <a:endParaRPr lang="en-US" sz="2200" b="1" dirty="0" smtClean="0">
              <a:solidFill>
                <a:schemeClr val="bg2"/>
              </a:solidFill>
              <a:latin typeface="Abadi" panose="020B0604020104020204" pitchFamily="34" charset="0"/>
              <a:ea typeface="SF Pro" pitchFamily="2" charset="0"/>
              <a:cs typeface="SF Pro" pitchFamily="2" charset="0"/>
            </a:endParaRPr>
          </a:p>
          <a:p>
            <a:endParaRPr lang="en-US" sz="2200" b="1" dirty="0">
              <a:solidFill>
                <a:schemeClr val="bg2"/>
              </a:solidFill>
              <a:latin typeface="Abadi" panose="020B0604020104020204" pitchFamily="34" charset="0"/>
              <a:ea typeface="SF Pro" pitchFamily="2" charset="0"/>
              <a:cs typeface="SF Pro" pitchFamily="2" charset="0"/>
            </a:endParaRPr>
          </a:p>
          <a:p>
            <a:r>
              <a:rPr lang="en-US" sz="2200" b="1" dirty="0" smtClean="0">
                <a:solidFill>
                  <a:schemeClr val="bg2"/>
                </a:solidFill>
                <a:latin typeface="Abadi" panose="020B0604020104020204" pitchFamily="34" charset="0"/>
                <a:ea typeface="SF Pro" pitchFamily="2" charset="0"/>
                <a:cs typeface="SF Pro" pitchFamily="2" charset="0"/>
              </a:rPr>
              <a:t>24</a:t>
            </a:r>
            <a:r>
              <a:rPr lang="en-US" sz="2200" b="1" baseline="30000" dirty="0" smtClean="0">
                <a:solidFill>
                  <a:schemeClr val="bg2"/>
                </a:solidFill>
                <a:latin typeface="Abadi" panose="020B0604020104020204" pitchFamily="34" charset="0"/>
                <a:ea typeface="SF Pro" pitchFamily="2" charset="0"/>
                <a:cs typeface="SF Pro" pitchFamily="2" charset="0"/>
              </a:rPr>
              <a:t>th</a:t>
            </a:r>
            <a:r>
              <a:rPr lang="en-US" sz="2200" b="1" dirty="0" smtClean="0">
                <a:solidFill>
                  <a:schemeClr val="bg2"/>
                </a:solidFill>
                <a:latin typeface="Abadi" panose="020B0604020104020204" pitchFamily="34" charset="0"/>
                <a:ea typeface="SF Pro" pitchFamily="2" charset="0"/>
                <a:cs typeface="SF Pro" pitchFamily="2" charset="0"/>
              </a:rPr>
              <a:t> August, 2022</a:t>
            </a:r>
            <a:endParaRPr lang="en-US" sz="2200" b="1"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GB" dirty="0"/>
              <a:t>Acquired data was processed with Pandas library </a:t>
            </a:r>
            <a:endParaRPr lang="en-GB" dirty="0" smtClean="0"/>
          </a:p>
          <a:p>
            <a:r>
              <a:rPr lang="en-GB" dirty="0" smtClean="0"/>
              <a:t>To </a:t>
            </a:r>
            <a:r>
              <a:rPr lang="en-GB" dirty="0"/>
              <a:t>determine initial patterns following values were calculated: </a:t>
            </a:r>
            <a:endParaRPr lang="en-GB" dirty="0" smtClean="0"/>
          </a:p>
          <a:p>
            <a:pPr lvl="1"/>
            <a:r>
              <a:rPr lang="en-GB" dirty="0" smtClean="0"/>
              <a:t>number </a:t>
            </a:r>
            <a:r>
              <a:rPr lang="en-GB" dirty="0"/>
              <a:t>of launches by site; </a:t>
            </a:r>
            <a:endParaRPr lang="en-GB" dirty="0" smtClean="0"/>
          </a:p>
          <a:p>
            <a:pPr lvl="1"/>
            <a:r>
              <a:rPr lang="en-GB" dirty="0" smtClean="0"/>
              <a:t>number </a:t>
            </a:r>
            <a:r>
              <a:rPr lang="en-GB" dirty="0"/>
              <a:t>of occurrence of each orbit; </a:t>
            </a:r>
            <a:endParaRPr lang="en-GB" dirty="0" smtClean="0"/>
          </a:p>
          <a:p>
            <a:pPr lvl="1"/>
            <a:r>
              <a:rPr lang="en-GB" dirty="0" smtClean="0"/>
              <a:t>number </a:t>
            </a:r>
            <a:r>
              <a:rPr lang="en-GB" dirty="0"/>
              <a:t>of different landing outcomes; </a:t>
            </a:r>
            <a:endParaRPr lang="en-GB" dirty="0" smtClean="0"/>
          </a:p>
          <a:p>
            <a:r>
              <a:rPr lang="en-GB" dirty="0" smtClean="0"/>
              <a:t>To </a:t>
            </a:r>
            <a:r>
              <a:rPr lang="en-GB" dirty="0"/>
              <a:t>enable further analysis landing outcomes were categorized into 0 (failure) and 1 (success) </a:t>
            </a:r>
            <a:r>
              <a:rPr lang="en-GB" dirty="0" smtClean="0"/>
              <a:t>values</a:t>
            </a:r>
          </a:p>
          <a:p>
            <a:pPr lvl="2"/>
            <a:r>
              <a:rPr lang="en-GB" dirty="0"/>
              <a:t>https://github.com/Feranmi-Alalade/IBM-Data-Science-Capstone-SpaceX/blob/main/3_Data_Wrangling.ipynb </a:t>
            </a: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39056"/>
            <a:ext cx="9745589" cy="4737907"/>
          </a:xfrm>
          <a:prstGeom prst="rect">
            <a:avLst/>
          </a:prstGeom>
        </p:spPr>
        <p:txBody>
          <a:bodyPr lIns="91440" tIns="45720" rIns="91440" bIns="45720" anchor="t"/>
          <a:lstStyle/>
          <a:p>
            <a:pPr marL="0" indent="0">
              <a:lnSpc>
                <a:spcPct val="100000"/>
              </a:lnSpc>
              <a:spcBef>
                <a:spcPts val="1400"/>
              </a:spcBef>
              <a:buNone/>
            </a:pPr>
            <a:r>
              <a:rPr lang="en-US" sz="2200" dirty="0" smtClean="0">
                <a:solidFill>
                  <a:schemeClr val="accent3">
                    <a:lumMod val="25000"/>
                  </a:schemeClr>
                </a:solidFill>
                <a:latin typeface="Abadi"/>
              </a:rPr>
              <a:t>Different charts were plotted to make inferences during EDA</a:t>
            </a:r>
          </a:p>
          <a:p>
            <a:pPr>
              <a:lnSpc>
                <a:spcPct val="100000"/>
              </a:lnSpc>
              <a:spcBef>
                <a:spcPts val="1400"/>
              </a:spcBef>
            </a:pPr>
            <a:r>
              <a:rPr lang="en-US" sz="2200" dirty="0">
                <a:solidFill>
                  <a:schemeClr val="accent3">
                    <a:lumMod val="25000"/>
                  </a:schemeClr>
                </a:solidFill>
                <a:latin typeface="Abadi"/>
              </a:rPr>
              <a:t>S</a:t>
            </a:r>
            <a:r>
              <a:rPr lang="en-US" sz="2200" dirty="0" smtClean="0">
                <a:solidFill>
                  <a:schemeClr val="accent3">
                    <a:lumMod val="25000"/>
                  </a:schemeClr>
                </a:solidFill>
                <a:latin typeface="Abadi"/>
              </a:rPr>
              <a:t>catter point charts were plotted to view the relationship between:</a:t>
            </a:r>
          </a:p>
          <a:p>
            <a:pPr lvl="1">
              <a:lnSpc>
                <a:spcPct val="100000"/>
              </a:lnSpc>
              <a:spcBef>
                <a:spcPts val="1400"/>
              </a:spcBef>
            </a:pPr>
            <a:r>
              <a:rPr lang="en-US" sz="1800" dirty="0" smtClean="0">
                <a:solidFill>
                  <a:schemeClr val="accent3">
                    <a:lumMod val="25000"/>
                  </a:schemeClr>
                </a:solidFill>
                <a:latin typeface="Abadi"/>
              </a:rPr>
              <a:t>‘</a:t>
            </a:r>
            <a:r>
              <a:rPr lang="en-US" sz="1800" dirty="0" err="1" smtClean="0">
                <a:solidFill>
                  <a:schemeClr val="accent3">
                    <a:lumMod val="25000"/>
                  </a:schemeClr>
                </a:solidFill>
                <a:latin typeface="Abadi"/>
              </a:rPr>
              <a:t>FlightNumber</a:t>
            </a:r>
            <a:r>
              <a:rPr lang="en-US" sz="1800" dirty="0" smtClean="0">
                <a:solidFill>
                  <a:schemeClr val="accent3">
                    <a:lumMod val="25000"/>
                  </a:schemeClr>
                </a:solidFill>
                <a:latin typeface="Abadi"/>
              </a:rPr>
              <a:t> and Launch Site’, </a:t>
            </a:r>
          </a:p>
          <a:p>
            <a:pPr lvl="1">
              <a:lnSpc>
                <a:spcPct val="100000"/>
              </a:lnSpc>
              <a:spcBef>
                <a:spcPts val="1400"/>
              </a:spcBef>
            </a:pPr>
            <a:r>
              <a:rPr lang="en-US" sz="1800" dirty="0" smtClean="0">
                <a:solidFill>
                  <a:schemeClr val="accent3">
                    <a:lumMod val="25000"/>
                  </a:schemeClr>
                </a:solidFill>
                <a:latin typeface="Abadi"/>
              </a:rPr>
              <a:t>Payload mass and Launch site: It was observed that for the VAFB-SLC </a:t>
            </a:r>
            <a:r>
              <a:rPr lang="en-US" sz="1800" dirty="0" err="1" smtClean="0">
                <a:solidFill>
                  <a:schemeClr val="accent3">
                    <a:lumMod val="25000"/>
                  </a:schemeClr>
                </a:solidFill>
                <a:latin typeface="Abadi"/>
              </a:rPr>
              <a:t>launchsites</a:t>
            </a:r>
            <a:r>
              <a:rPr lang="en-US" sz="1800" dirty="0" smtClean="0">
                <a:solidFill>
                  <a:schemeClr val="accent3">
                    <a:lumMod val="25000"/>
                  </a:schemeClr>
                </a:solidFill>
                <a:latin typeface="Abadi"/>
              </a:rPr>
              <a:t>, there are no launches for payload mass greater than 10000kg.</a:t>
            </a:r>
          </a:p>
          <a:p>
            <a:pPr lvl="1">
              <a:lnSpc>
                <a:spcPct val="100000"/>
              </a:lnSpc>
              <a:spcBef>
                <a:spcPts val="1400"/>
              </a:spcBef>
            </a:pPr>
            <a:r>
              <a:rPr lang="en-US" sz="1800" dirty="0" err="1" smtClean="0">
                <a:solidFill>
                  <a:schemeClr val="accent3">
                    <a:lumMod val="25000"/>
                  </a:schemeClr>
                </a:solidFill>
                <a:latin typeface="Abadi"/>
              </a:rPr>
              <a:t>FlightNumber</a:t>
            </a:r>
            <a:r>
              <a:rPr lang="en-US" sz="1800" dirty="0" smtClean="0">
                <a:solidFill>
                  <a:schemeClr val="accent3">
                    <a:lumMod val="25000"/>
                  </a:schemeClr>
                </a:solidFill>
                <a:latin typeface="Abadi"/>
              </a:rPr>
              <a:t> and Orbit</a:t>
            </a:r>
          </a:p>
          <a:p>
            <a:pPr>
              <a:lnSpc>
                <a:spcPct val="100000"/>
              </a:lnSpc>
              <a:spcBef>
                <a:spcPts val="1400"/>
              </a:spcBef>
            </a:pPr>
            <a:r>
              <a:rPr lang="en-US" sz="2200" dirty="0" smtClean="0">
                <a:solidFill>
                  <a:schemeClr val="accent3">
                    <a:lumMod val="25000"/>
                  </a:schemeClr>
                </a:solidFill>
                <a:latin typeface="Abadi"/>
              </a:rPr>
              <a:t>A </a:t>
            </a:r>
            <a:r>
              <a:rPr lang="en-US" sz="2200" dirty="0" err="1" smtClean="0">
                <a:solidFill>
                  <a:schemeClr val="accent3">
                    <a:lumMod val="25000"/>
                  </a:schemeClr>
                </a:solidFill>
                <a:latin typeface="Abadi"/>
              </a:rPr>
              <a:t>barplot</a:t>
            </a:r>
            <a:r>
              <a:rPr lang="en-US" sz="2200" dirty="0" smtClean="0">
                <a:solidFill>
                  <a:schemeClr val="accent3">
                    <a:lumMod val="25000"/>
                  </a:schemeClr>
                </a:solidFill>
                <a:latin typeface="Abadi"/>
              </a:rPr>
              <a:t> to show the success rate for each </a:t>
            </a:r>
            <a:r>
              <a:rPr lang="en-US" sz="2200" dirty="0" err="1" smtClean="0">
                <a:solidFill>
                  <a:schemeClr val="accent3">
                    <a:lumMod val="25000"/>
                  </a:schemeClr>
                </a:solidFill>
                <a:latin typeface="Abadi"/>
              </a:rPr>
              <a:t>each</a:t>
            </a:r>
            <a:r>
              <a:rPr lang="en-US" sz="2200" dirty="0" smtClean="0">
                <a:solidFill>
                  <a:schemeClr val="accent3">
                    <a:lumMod val="25000"/>
                  </a:schemeClr>
                </a:solidFill>
                <a:latin typeface="Abadi"/>
              </a:rPr>
              <a:t> orbit</a:t>
            </a:r>
          </a:p>
          <a:p>
            <a:pPr>
              <a:lnSpc>
                <a:spcPct val="100000"/>
              </a:lnSpc>
              <a:spcBef>
                <a:spcPts val="1400"/>
              </a:spcBef>
            </a:pPr>
            <a:r>
              <a:rPr lang="en-US" sz="2200" dirty="0" smtClean="0">
                <a:solidFill>
                  <a:schemeClr val="accent3">
                    <a:lumMod val="25000"/>
                  </a:schemeClr>
                </a:solidFill>
                <a:latin typeface="Abadi"/>
              </a:rPr>
              <a:t>A line chart to show the launch success trend yearly</a:t>
            </a:r>
            <a:endParaRPr lang="en-US" sz="2200" dirty="0">
              <a:solidFill>
                <a:schemeClr val="accent3">
                  <a:lumMod val="25000"/>
                </a:schemeClr>
              </a:solidFill>
              <a:latin typeface="Abadi"/>
            </a:endParaRPr>
          </a:p>
          <a:p>
            <a:pPr lvl="2">
              <a:lnSpc>
                <a:spcPct val="100000"/>
              </a:lnSpc>
              <a:spcBef>
                <a:spcPts val="1400"/>
              </a:spcBef>
            </a:pPr>
            <a:r>
              <a:rPr lang="en-US" dirty="0"/>
              <a:t>https://github.com/Feranmi-Alalade/IBM-Data-Science-Capstone-SpaceX/blob/main/5_EDA_Viz_lab.ipynb</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45342"/>
            <a:ext cx="9745589" cy="5240271"/>
          </a:xfrm>
          <a:prstGeom prst="rect">
            <a:avLst/>
          </a:prstGeom>
        </p:spPr>
        <p:txBody>
          <a:bodyPr lIns="91440" tIns="45720" rIns="91440" bIns="45720" anchor="t"/>
          <a:lstStyle/>
          <a:p>
            <a:pPr marL="0" indent="0">
              <a:lnSpc>
                <a:spcPct val="100000"/>
              </a:lnSpc>
              <a:spcBef>
                <a:spcPts val="1400"/>
              </a:spcBef>
              <a:buNone/>
            </a:pPr>
            <a:r>
              <a:rPr lang="en-US" sz="2200" dirty="0" smtClean="0">
                <a:solidFill>
                  <a:schemeClr val="accent3">
                    <a:lumMod val="25000"/>
                  </a:schemeClr>
                </a:solidFill>
                <a:latin typeface="Abadi"/>
              </a:rPr>
              <a:t>SQL Queries used during the Project:</a:t>
            </a:r>
          </a:p>
          <a:p>
            <a:pPr>
              <a:lnSpc>
                <a:spcPct val="100000"/>
              </a:lnSpc>
              <a:spcBef>
                <a:spcPts val="1400"/>
              </a:spcBef>
            </a:pPr>
            <a:r>
              <a:rPr lang="en-US" sz="1700" dirty="0" smtClean="0">
                <a:solidFill>
                  <a:schemeClr val="accent3">
                    <a:lumMod val="25000"/>
                  </a:schemeClr>
                </a:solidFill>
                <a:latin typeface="Abadi"/>
              </a:rPr>
              <a:t>Using DISTINCT( ) to select the unique launch sites in the space mission.</a:t>
            </a:r>
          </a:p>
          <a:p>
            <a:pPr lvl="1">
              <a:lnSpc>
                <a:spcPct val="100000"/>
              </a:lnSpc>
              <a:spcBef>
                <a:spcPts val="1400"/>
              </a:spcBef>
            </a:pPr>
            <a:r>
              <a:rPr lang="en-US" sz="1800" dirty="0" smtClean="0">
                <a:solidFill>
                  <a:schemeClr val="accent3">
                    <a:lumMod val="25000"/>
                  </a:schemeClr>
                </a:solidFill>
                <a:latin typeface="Abadi"/>
              </a:rPr>
              <a:t>Select distinct(</a:t>
            </a:r>
            <a:r>
              <a:rPr lang="en-US" sz="1800" dirty="0" err="1" smtClean="0">
                <a:solidFill>
                  <a:schemeClr val="accent3">
                    <a:lumMod val="25000"/>
                  </a:schemeClr>
                </a:solidFill>
                <a:latin typeface="Abadi"/>
              </a:rPr>
              <a:t>launch_site</a:t>
            </a:r>
            <a:r>
              <a:rPr lang="en-US" sz="1800" dirty="0" smtClean="0">
                <a:solidFill>
                  <a:schemeClr val="accent3">
                    <a:lumMod val="25000"/>
                  </a:schemeClr>
                </a:solidFill>
                <a:latin typeface="Abadi"/>
              </a:rPr>
              <a:t>) from </a:t>
            </a:r>
            <a:r>
              <a:rPr lang="en-US" sz="1800" dirty="0" err="1" smtClean="0">
                <a:solidFill>
                  <a:schemeClr val="accent3">
                    <a:lumMod val="25000"/>
                  </a:schemeClr>
                </a:solidFill>
                <a:latin typeface="Abadi"/>
              </a:rPr>
              <a:t>soacextbl</a:t>
            </a:r>
            <a:endParaRPr lang="en-US" sz="1800" dirty="0" smtClean="0">
              <a:solidFill>
                <a:schemeClr val="accent3">
                  <a:lumMod val="25000"/>
                </a:schemeClr>
              </a:solidFill>
              <a:latin typeface="Abadi"/>
            </a:endParaRPr>
          </a:p>
          <a:p>
            <a:pPr>
              <a:lnSpc>
                <a:spcPct val="100000"/>
              </a:lnSpc>
              <a:spcBef>
                <a:spcPts val="1400"/>
              </a:spcBef>
            </a:pPr>
            <a:r>
              <a:rPr lang="en-US" sz="1700" dirty="0" smtClean="0">
                <a:solidFill>
                  <a:schemeClr val="accent3">
                    <a:lumMod val="25000"/>
                  </a:schemeClr>
                </a:solidFill>
                <a:latin typeface="Abadi"/>
              </a:rPr>
              <a:t>To display 5 records where launch sites being with ‘CCA’</a:t>
            </a:r>
          </a:p>
          <a:p>
            <a:pPr lvl="1">
              <a:lnSpc>
                <a:spcPct val="100000"/>
              </a:lnSpc>
              <a:spcBef>
                <a:spcPts val="1400"/>
              </a:spcBef>
            </a:pPr>
            <a:r>
              <a:rPr lang="en-US" sz="1800" dirty="0" smtClean="0">
                <a:solidFill>
                  <a:schemeClr val="accent3">
                    <a:lumMod val="25000"/>
                  </a:schemeClr>
                </a:solidFill>
                <a:latin typeface="Abadi"/>
              </a:rPr>
              <a:t>Select * from </a:t>
            </a:r>
            <a:r>
              <a:rPr lang="en-US" sz="1800" dirty="0" err="1" smtClean="0">
                <a:solidFill>
                  <a:schemeClr val="accent3">
                    <a:lumMod val="25000"/>
                  </a:schemeClr>
                </a:solidFill>
                <a:latin typeface="Abadi"/>
              </a:rPr>
              <a:t>spacextbl</a:t>
            </a:r>
            <a:r>
              <a:rPr lang="en-US" sz="1800" dirty="0" smtClean="0">
                <a:solidFill>
                  <a:schemeClr val="accent3">
                    <a:lumMod val="25000"/>
                  </a:schemeClr>
                </a:solidFill>
                <a:latin typeface="Abadi"/>
              </a:rPr>
              <a:t> where </a:t>
            </a:r>
            <a:r>
              <a:rPr lang="en-US" sz="1800" dirty="0" err="1" smtClean="0">
                <a:solidFill>
                  <a:schemeClr val="accent3">
                    <a:lumMod val="25000"/>
                  </a:schemeClr>
                </a:solidFill>
                <a:latin typeface="Abadi"/>
              </a:rPr>
              <a:t>launch_site</a:t>
            </a:r>
            <a:r>
              <a:rPr lang="en-US" sz="1800" dirty="0" smtClean="0">
                <a:solidFill>
                  <a:schemeClr val="accent3">
                    <a:lumMod val="25000"/>
                  </a:schemeClr>
                </a:solidFill>
                <a:latin typeface="Abadi"/>
              </a:rPr>
              <a:t> like ‘CCA%’ LIMIT 5</a:t>
            </a:r>
          </a:p>
          <a:p>
            <a:pPr>
              <a:lnSpc>
                <a:spcPct val="100000"/>
              </a:lnSpc>
              <a:spcBef>
                <a:spcPts val="1400"/>
              </a:spcBef>
            </a:pPr>
            <a:r>
              <a:rPr lang="en-US" sz="1700" dirty="0" smtClean="0">
                <a:solidFill>
                  <a:schemeClr val="accent3">
                    <a:lumMod val="25000"/>
                  </a:schemeClr>
                </a:solidFill>
                <a:latin typeface="Abadi"/>
              </a:rPr>
              <a:t>Display the total payload mass carried by boosters launches by NASA (CRS)</a:t>
            </a:r>
          </a:p>
          <a:p>
            <a:pPr lvl="1">
              <a:lnSpc>
                <a:spcPct val="100000"/>
              </a:lnSpc>
              <a:spcBef>
                <a:spcPts val="1400"/>
              </a:spcBef>
            </a:pPr>
            <a:r>
              <a:rPr lang="en-US" sz="1800" dirty="0" smtClean="0">
                <a:solidFill>
                  <a:schemeClr val="accent3">
                    <a:lumMod val="25000"/>
                  </a:schemeClr>
                </a:solidFill>
                <a:latin typeface="Abadi"/>
              </a:rPr>
              <a:t>Select customer, sum(</a:t>
            </a:r>
            <a:r>
              <a:rPr lang="en-US" sz="1800" dirty="0" err="1" smtClean="0">
                <a:solidFill>
                  <a:schemeClr val="accent3">
                    <a:lumMod val="25000"/>
                  </a:schemeClr>
                </a:solidFill>
                <a:latin typeface="Abadi"/>
              </a:rPr>
              <a:t>payload_mass__kg</a:t>
            </a:r>
            <a:r>
              <a:rPr lang="en-US" sz="1800" dirty="0" smtClean="0">
                <a:solidFill>
                  <a:schemeClr val="accent3">
                    <a:lumMod val="25000"/>
                  </a:schemeClr>
                </a:solidFill>
                <a:latin typeface="Abadi"/>
              </a:rPr>
              <a:t>) as sum </a:t>
            </a:r>
            <a:r>
              <a:rPr lang="en-US" sz="1800" dirty="0" err="1" smtClean="0">
                <a:solidFill>
                  <a:schemeClr val="accent3">
                    <a:lumMod val="25000"/>
                  </a:schemeClr>
                </a:solidFill>
                <a:latin typeface="Abadi"/>
              </a:rPr>
              <a:t>fromspacextbl</a:t>
            </a:r>
            <a:endParaRPr lang="en-US" sz="1800" dirty="0" smtClean="0">
              <a:solidFill>
                <a:schemeClr val="accent3">
                  <a:lumMod val="25000"/>
                </a:schemeClr>
              </a:solidFill>
              <a:latin typeface="Abadi"/>
            </a:endParaRPr>
          </a:p>
          <a:p>
            <a:pPr marL="457200" lvl="1" indent="0">
              <a:lnSpc>
                <a:spcPct val="100000"/>
              </a:lnSpc>
              <a:spcBef>
                <a:spcPts val="1400"/>
              </a:spcBef>
              <a:buNone/>
            </a:pPr>
            <a:r>
              <a:rPr lang="en-US" sz="1800" dirty="0" smtClean="0">
                <a:solidFill>
                  <a:schemeClr val="accent3">
                    <a:lumMod val="25000"/>
                  </a:schemeClr>
                </a:solidFill>
                <a:latin typeface="Abadi"/>
              </a:rPr>
              <a:t>    where customer like ‘NASA (CRS)’</a:t>
            </a:r>
          </a:p>
          <a:p>
            <a:pPr marL="457200" lvl="1" indent="0">
              <a:lnSpc>
                <a:spcPct val="100000"/>
              </a:lnSpc>
              <a:spcBef>
                <a:spcPts val="1400"/>
              </a:spcBef>
              <a:buNone/>
            </a:pPr>
            <a:r>
              <a:rPr lang="en-US" sz="1800" dirty="0">
                <a:solidFill>
                  <a:schemeClr val="accent3">
                    <a:lumMod val="25000"/>
                  </a:schemeClr>
                </a:solidFill>
                <a:latin typeface="Abadi"/>
              </a:rPr>
              <a:t> </a:t>
            </a:r>
            <a:r>
              <a:rPr lang="en-US" sz="1800" dirty="0" smtClean="0">
                <a:solidFill>
                  <a:schemeClr val="accent3">
                    <a:lumMod val="25000"/>
                  </a:schemeClr>
                </a:solidFill>
                <a:latin typeface="Abadi"/>
              </a:rPr>
              <a:t>   group by customer</a:t>
            </a:r>
          </a:p>
          <a:p>
            <a:pPr>
              <a:lnSpc>
                <a:spcPct val="100000"/>
              </a:lnSpc>
              <a:spcBef>
                <a:spcPts val="1400"/>
              </a:spcBef>
            </a:pPr>
            <a:r>
              <a:rPr lang="en-GB" sz="1700" dirty="0">
                <a:latin typeface="Arial" panose="020B0604020202020204" pitchFamily="34" charset="0"/>
                <a:cs typeface="Arial" panose="020B0604020202020204" pitchFamily="34" charset="0"/>
              </a:rPr>
              <a:t>Display average payload mass carried by booster version F9 </a:t>
            </a:r>
            <a:r>
              <a:rPr lang="en-GB" sz="1700" dirty="0" smtClean="0">
                <a:latin typeface="Arial" panose="020B0604020202020204" pitchFamily="34" charset="0"/>
                <a:cs typeface="Arial" panose="020B0604020202020204" pitchFamily="34" charset="0"/>
              </a:rPr>
              <a:t>v1.1</a:t>
            </a:r>
          </a:p>
          <a:p>
            <a:pPr lvl="1">
              <a:lnSpc>
                <a:spcPct val="100000"/>
              </a:lnSpc>
              <a:spcBef>
                <a:spcPts val="1400"/>
              </a:spcBef>
            </a:pPr>
            <a:r>
              <a:rPr lang="en-GB" sz="1800" dirty="0">
                <a:latin typeface="Arial" panose="020B0604020202020204" pitchFamily="34" charset="0"/>
                <a:cs typeface="Arial" panose="020B0604020202020204" pitchFamily="34" charset="0"/>
              </a:rPr>
              <a:t>select </a:t>
            </a:r>
            <a:r>
              <a:rPr lang="en-GB" sz="1800" dirty="0" err="1">
                <a:latin typeface="Arial" panose="020B0604020202020204" pitchFamily="34" charset="0"/>
                <a:cs typeface="Arial" panose="020B0604020202020204" pitchFamily="34" charset="0"/>
              </a:rPr>
              <a:t>avg</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payload_mass__kg</a:t>
            </a:r>
            <a:r>
              <a:rPr lang="en-GB" sz="1800" dirty="0">
                <a:latin typeface="Arial" panose="020B0604020202020204" pitchFamily="34" charset="0"/>
                <a:cs typeface="Arial" panose="020B0604020202020204" pitchFamily="34" charset="0"/>
              </a:rPr>
              <a:t>_) from </a:t>
            </a:r>
            <a:r>
              <a:rPr lang="en-GB" sz="1800" dirty="0" err="1" smtClean="0">
                <a:latin typeface="Arial" panose="020B0604020202020204" pitchFamily="34" charset="0"/>
                <a:cs typeface="Arial" panose="020B0604020202020204" pitchFamily="34" charset="0"/>
              </a:rPr>
              <a:t>spacextbl</a:t>
            </a:r>
            <a:r>
              <a:rPr lang="en-GB" sz="1800" dirty="0">
                <a:latin typeface="Arial" panose="020B0604020202020204" pitchFamily="34" charset="0"/>
                <a:cs typeface="Arial" panose="020B0604020202020204" pitchFamily="34" charset="0"/>
              </a:rPr>
              <a:t> </a:t>
            </a:r>
            <a:r>
              <a:rPr lang="en-GB" sz="1800" dirty="0" smtClean="0">
                <a:latin typeface="Arial" panose="020B0604020202020204" pitchFamily="34" charset="0"/>
                <a:cs typeface="Arial" panose="020B0604020202020204" pitchFamily="34" charset="0"/>
              </a:rPr>
              <a:t>where </a:t>
            </a:r>
            <a:r>
              <a:rPr lang="en-GB" sz="1800" dirty="0" err="1">
                <a:latin typeface="Arial" panose="020B0604020202020204" pitchFamily="34" charset="0"/>
                <a:cs typeface="Arial" panose="020B0604020202020204" pitchFamily="34" charset="0"/>
              </a:rPr>
              <a:t>booster_version</a:t>
            </a:r>
            <a:r>
              <a:rPr lang="en-GB" sz="1800" dirty="0">
                <a:latin typeface="Arial" panose="020B0604020202020204" pitchFamily="34" charset="0"/>
                <a:cs typeface="Arial" panose="020B0604020202020204" pitchFamily="34" charset="0"/>
              </a:rPr>
              <a:t> = 'F9 v1.1'</a:t>
            </a:r>
          </a:p>
          <a:p>
            <a:pPr>
              <a:lnSpc>
                <a:spcPct val="100000"/>
              </a:lnSpc>
              <a:spcBef>
                <a:spcPts val="1400"/>
              </a:spcBef>
            </a:pPr>
            <a:endParaRPr lang="en-US" sz="2200" dirty="0" smtClean="0">
              <a:solidFill>
                <a:schemeClr val="accent3">
                  <a:lumMod val="25000"/>
                </a:schemeClr>
              </a:solidFill>
              <a:latin typeface="Abadi"/>
            </a:endParaRPr>
          </a:p>
          <a:p>
            <a:pPr algn="just"/>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45342"/>
            <a:ext cx="9745589" cy="5240271"/>
          </a:xfrm>
          <a:prstGeom prst="rect">
            <a:avLst/>
          </a:prstGeom>
        </p:spPr>
        <p:txBody>
          <a:bodyPr lIns="91440" tIns="45720" rIns="91440" bIns="45720" anchor="t"/>
          <a:lstStyle/>
          <a:p>
            <a:pPr marL="0" indent="0">
              <a:lnSpc>
                <a:spcPct val="100000"/>
              </a:lnSpc>
              <a:spcBef>
                <a:spcPts val="1400"/>
              </a:spcBef>
              <a:buNone/>
            </a:pPr>
            <a:r>
              <a:rPr lang="en-US" sz="2200" dirty="0" smtClean="0">
                <a:solidFill>
                  <a:schemeClr val="accent3">
                    <a:lumMod val="25000"/>
                  </a:schemeClr>
                </a:solidFill>
                <a:latin typeface="Abadi"/>
              </a:rPr>
              <a:t>SQL Queries used during the Project:</a:t>
            </a:r>
          </a:p>
          <a:p>
            <a:pPr>
              <a:lnSpc>
                <a:spcPct val="100000"/>
              </a:lnSpc>
              <a:spcBef>
                <a:spcPts val="1400"/>
              </a:spcBef>
            </a:pPr>
            <a:r>
              <a:rPr lang="en-GB" sz="1700" dirty="0">
                <a:latin typeface="Arial" panose="020B0604020202020204" pitchFamily="34" charset="0"/>
                <a:cs typeface="Arial" panose="020B0604020202020204" pitchFamily="34" charset="0"/>
              </a:rPr>
              <a:t>List the date when the first successful landing outcome in ground pad was </a:t>
            </a:r>
            <a:r>
              <a:rPr lang="en-GB" sz="1700" dirty="0" err="1">
                <a:latin typeface="Arial" panose="020B0604020202020204" pitchFamily="34" charset="0"/>
                <a:cs typeface="Arial" panose="020B0604020202020204" pitchFamily="34" charset="0"/>
              </a:rPr>
              <a:t>acheived</a:t>
            </a:r>
            <a:r>
              <a:rPr lang="en-GB" sz="1700" dirty="0" smtClean="0">
                <a:latin typeface="Arial" panose="020B0604020202020204" pitchFamily="34" charset="0"/>
                <a:cs typeface="Arial" panose="020B0604020202020204" pitchFamily="34" charset="0"/>
              </a:rPr>
              <a:t>.</a:t>
            </a:r>
            <a:endParaRPr lang="en-US" sz="1700" dirty="0" smtClean="0">
              <a:solidFill>
                <a:schemeClr val="accent3">
                  <a:lumMod val="25000"/>
                </a:schemeClr>
              </a:solidFill>
              <a:latin typeface="Abadi"/>
            </a:endParaRPr>
          </a:p>
          <a:p>
            <a:pPr lvl="1">
              <a:lnSpc>
                <a:spcPct val="100000"/>
              </a:lnSpc>
              <a:spcBef>
                <a:spcPts val="1400"/>
              </a:spcBef>
            </a:pPr>
            <a:r>
              <a:rPr lang="en-GB" sz="1800" dirty="0">
                <a:solidFill>
                  <a:schemeClr val="accent3">
                    <a:lumMod val="25000"/>
                  </a:schemeClr>
                </a:solidFill>
                <a:latin typeface="Abadi"/>
              </a:rPr>
              <a:t>select date from </a:t>
            </a:r>
            <a:r>
              <a:rPr lang="en-GB" sz="1800" dirty="0" err="1" smtClean="0">
                <a:solidFill>
                  <a:schemeClr val="accent3">
                    <a:lumMod val="25000"/>
                  </a:schemeClr>
                </a:solidFill>
                <a:latin typeface="Abadi"/>
              </a:rPr>
              <a:t>spacextbl</a:t>
            </a:r>
            <a:r>
              <a:rPr lang="en-GB" sz="1800" dirty="0">
                <a:solidFill>
                  <a:schemeClr val="accent3">
                    <a:lumMod val="25000"/>
                  </a:schemeClr>
                </a:solidFill>
                <a:latin typeface="Abadi"/>
              </a:rPr>
              <a:t> </a:t>
            </a:r>
            <a:r>
              <a:rPr lang="en-GB" sz="1800" dirty="0" smtClean="0">
                <a:solidFill>
                  <a:schemeClr val="accent3">
                    <a:lumMod val="25000"/>
                  </a:schemeClr>
                </a:solidFill>
                <a:latin typeface="Abadi"/>
              </a:rPr>
              <a:t>where </a:t>
            </a:r>
            <a:r>
              <a:rPr lang="en-GB" sz="1800" dirty="0" err="1" smtClean="0">
                <a:solidFill>
                  <a:schemeClr val="accent3">
                    <a:lumMod val="25000"/>
                  </a:schemeClr>
                </a:solidFill>
                <a:latin typeface="Abadi"/>
              </a:rPr>
              <a:t>landing_outcome</a:t>
            </a:r>
            <a:r>
              <a:rPr lang="en-GB" sz="1800" dirty="0" smtClean="0">
                <a:solidFill>
                  <a:schemeClr val="accent3">
                    <a:lumMod val="25000"/>
                  </a:schemeClr>
                </a:solidFill>
                <a:latin typeface="Abadi"/>
              </a:rPr>
              <a:t> </a:t>
            </a:r>
            <a:r>
              <a:rPr lang="en-GB" sz="1800" dirty="0">
                <a:solidFill>
                  <a:schemeClr val="accent3">
                    <a:lumMod val="25000"/>
                  </a:schemeClr>
                </a:solidFill>
                <a:latin typeface="Abadi"/>
              </a:rPr>
              <a:t>like </a:t>
            </a:r>
            <a:r>
              <a:rPr lang="en-GB" sz="1800" dirty="0" smtClean="0">
                <a:solidFill>
                  <a:schemeClr val="accent3">
                    <a:lumMod val="25000"/>
                  </a:schemeClr>
                </a:solidFill>
                <a:latin typeface="Abadi"/>
              </a:rPr>
              <a:t>'Success (ground pad)%' </a:t>
            </a:r>
            <a:r>
              <a:rPr lang="en-GB" sz="1800" dirty="0">
                <a:solidFill>
                  <a:schemeClr val="accent3">
                    <a:lumMod val="25000"/>
                  </a:schemeClr>
                </a:solidFill>
                <a:latin typeface="Abadi"/>
              </a:rPr>
              <a:t>and date = (select min(date) from </a:t>
            </a:r>
            <a:r>
              <a:rPr lang="en-GB" sz="1800" dirty="0" err="1">
                <a:solidFill>
                  <a:schemeClr val="accent3">
                    <a:lumMod val="25000"/>
                  </a:schemeClr>
                </a:solidFill>
                <a:latin typeface="Abadi"/>
              </a:rPr>
              <a:t>spacextbl</a:t>
            </a:r>
            <a:r>
              <a:rPr lang="en-GB" sz="1800" dirty="0">
                <a:solidFill>
                  <a:schemeClr val="accent3">
                    <a:lumMod val="25000"/>
                  </a:schemeClr>
                </a:solidFill>
                <a:latin typeface="Abadi"/>
              </a:rPr>
              <a:t>)</a:t>
            </a:r>
            <a:endParaRPr lang="en-US" sz="1800" dirty="0" smtClean="0">
              <a:solidFill>
                <a:schemeClr val="accent3">
                  <a:lumMod val="25000"/>
                </a:schemeClr>
              </a:solidFill>
              <a:latin typeface="Abadi"/>
            </a:endParaRPr>
          </a:p>
          <a:p>
            <a:pPr>
              <a:lnSpc>
                <a:spcPct val="100000"/>
              </a:lnSpc>
              <a:spcBef>
                <a:spcPts val="1400"/>
              </a:spcBef>
            </a:pPr>
            <a:r>
              <a:rPr lang="en-GB" sz="1700" dirty="0">
                <a:latin typeface="Arial" panose="020B0604020202020204" pitchFamily="34" charset="0"/>
                <a:cs typeface="Arial" panose="020B0604020202020204" pitchFamily="34" charset="0"/>
              </a:rPr>
              <a:t>List the names of the boosters which have success in drone ship and have payload mass greater than 4000 but less than </a:t>
            </a:r>
            <a:r>
              <a:rPr lang="en-GB" sz="1700" dirty="0" smtClean="0">
                <a:latin typeface="Arial" panose="020B0604020202020204" pitchFamily="34" charset="0"/>
                <a:cs typeface="Arial" panose="020B0604020202020204" pitchFamily="34" charset="0"/>
              </a:rPr>
              <a:t>6000</a:t>
            </a:r>
            <a:endParaRPr lang="en-US" sz="1700" dirty="0" smtClean="0">
              <a:solidFill>
                <a:schemeClr val="accent3">
                  <a:lumMod val="25000"/>
                </a:schemeClr>
              </a:solidFill>
              <a:latin typeface="Arial" panose="020B0604020202020204" pitchFamily="34" charset="0"/>
              <a:cs typeface="Arial" panose="020B0604020202020204" pitchFamily="34" charset="0"/>
            </a:endParaRPr>
          </a:p>
          <a:p>
            <a:pPr lvl="1">
              <a:lnSpc>
                <a:spcPct val="100000"/>
              </a:lnSpc>
              <a:spcBef>
                <a:spcPts val="1400"/>
              </a:spcBef>
            </a:pPr>
            <a:r>
              <a:rPr lang="en-GB" sz="1800" dirty="0">
                <a:solidFill>
                  <a:schemeClr val="accent3">
                    <a:lumMod val="25000"/>
                  </a:schemeClr>
                </a:solidFill>
                <a:latin typeface="Abadi"/>
              </a:rPr>
              <a:t>select </a:t>
            </a:r>
            <a:r>
              <a:rPr lang="en-GB" sz="1800" dirty="0" err="1">
                <a:solidFill>
                  <a:schemeClr val="accent3">
                    <a:lumMod val="25000"/>
                  </a:schemeClr>
                </a:solidFill>
                <a:latin typeface="Abadi"/>
              </a:rPr>
              <a:t>booster_version</a:t>
            </a:r>
            <a:r>
              <a:rPr lang="en-GB" sz="1800" dirty="0">
                <a:solidFill>
                  <a:schemeClr val="accent3">
                    <a:lumMod val="25000"/>
                  </a:schemeClr>
                </a:solidFill>
                <a:latin typeface="Abadi"/>
              </a:rPr>
              <a:t> from </a:t>
            </a:r>
            <a:r>
              <a:rPr lang="en-GB" sz="1800" dirty="0" err="1" smtClean="0">
                <a:solidFill>
                  <a:schemeClr val="accent3">
                    <a:lumMod val="25000"/>
                  </a:schemeClr>
                </a:solidFill>
                <a:latin typeface="Abadi"/>
              </a:rPr>
              <a:t>spacextbl</a:t>
            </a:r>
            <a:r>
              <a:rPr lang="en-GB" sz="1800" dirty="0">
                <a:solidFill>
                  <a:schemeClr val="accent3">
                    <a:lumMod val="25000"/>
                  </a:schemeClr>
                </a:solidFill>
                <a:latin typeface="Abadi"/>
              </a:rPr>
              <a:t> </a:t>
            </a:r>
            <a:r>
              <a:rPr lang="en-GB" sz="1800" dirty="0" smtClean="0">
                <a:solidFill>
                  <a:schemeClr val="accent3">
                    <a:lumMod val="25000"/>
                  </a:schemeClr>
                </a:solidFill>
                <a:latin typeface="Abadi"/>
              </a:rPr>
              <a:t>where </a:t>
            </a:r>
            <a:r>
              <a:rPr lang="en-GB" sz="1800" dirty="0" err="1">
                <a:solidFill>
                  <a:schemeClr val="accent3">
                    <a:lumMod val="25000"/>
                  </a:schemeClr>
                </a:solidFill>
                <a:latin typeface="Abadi"/>
              </a:rPr>
              <a:t>payload_mass__kg</a:t>
            </a:r>
            <a:r>
              <a:rPr lang="en-GB" sz="1800" dirty="0">
                <a:solidFill>
                  <a:schemeClr val="accent3">
                    <a:lumMod val="25000"/>
                  </a:schemeClr>
                </a:solidFill>
                <a:latin typeface="Abadi"/>
              </a:rPr>
              <a:t>_ between 4000 and 6000 and </a:t>
            </a:r>
            <a:r>
              <a:rPr lang="en-GB" sz="1800" dirty="0" err="1" smtClean="0">
                <a:solidFill>
                  <a:schemeClr val="accent3">
                    <a:lumMod val="25000"/>
                  </a:schemeClr>
                </a:solidFill>
                <a:latin typeface="Abadi"/>
              </a:rPr>
              <a:t>landing_outcome</a:t>
            </a:r>
            <a:r>
              <a:rPr lang="en-GB" sz="1800" dirty="0" smtClean="0">
                <a:solidFill>
                  <a:schemeClr val="accent3">
                    <a:lumMod val="25000"/>
                  </a:schemeClr>
                </a:solidFill>
                <a:latin typeface="Abadi"/>
              </a:rPr>
              <a:t> </a:t>
            </a:r>
            <a:r>
              <a:rPr lang="en-GB" sz="1800" dirty="0">
                <a:solidFill>
                  <a:schemeClr val="accent3">
                    <a:lumMod val="25000"/>
                  </a:schemeClr>
                </a:solidFill>
                <a:latin typeface="Abadi"/>
              </a:rPr>
              <a:t>like '</a:t>
            </a:r>
            <a:r>
              <a:rPr lang="en-GB" sz="1800" dirty="0" err="1">
                <a:solidFill>
                  <a:schemeClr val="accent3">
                    <a:lumMod val="25000"/>
                  </a:schemeClr>
                </a:solidFill>
                <a:latin typeface="Abadi"/>
              </a:rPr>
              <a:t>Success%drone</a:t>
            </a:r>
            <a:r>
              <a:rPr lang="en-GB" sz="1800" dirty="0">
                <a:solidFill>
                  <a:schemeClr val="accent3">
                    <a:lumMod val="25000"/>
                  </a:schemeClr>
                </a:solidFill>
                <a:latin typeface="Abadi"/>
              </a:rPr>
              <a:t>'</a:t>
            </a:r>
            <a:endParaRPr lang="en-US" sz="1800" dirty="0" smtClean="0">
              <a:solidFill>
                <a:schemeClr val="accent3">
                  <a:lumMod val="25000"/>
                </a:schemeClr>
              </a:solidFill>
              <a:latin typeface="Abadi"/>
            </a:endParaRPr>
          </a:p>
          <a:p>
            <a:pPr lvl="1">
              <a:lnSpc>
                <a:spcPct val="100000"/>
              </a:lnSpc>
              <a:spcBef>
                <a:spcPts val="1400"/>
              </a:spcBef>
            </a:pPr>
            <a:endParaRPr lang="en-US" sz="1800" dirty="0" smtClean="0">
              <a:solidFill>
                <a:schemeClr val="accent3">
                  <a:lumMod val="25000"/>
                </a:schemeClr>
              </a:solidFill>
              <a:latin typeface="Abadi"/>
            </a:endParaRPr>
          </a:p>
          <a:p>
            <a:pPr lvl="1">
              <a:lnSpc>
                <a:spcPct val="100000"/>
              </a:lnSpc>
              <a:spcBef>
                <a:spcPts val="1400"/>
              </a:spcBef>
            </a:pPr>
            <a:endParaRPr lang="en-US" sz="1800" dirty="0">
              <a:solidFill>
                <a:schemeClr val="accent3">
                  <a:lumMod val="25000"/>
                </a:schemeClr>
              </a:solidFill>
              <a:latin typeface="Abadi"/>
            </a:endParaRPr>
          </a:p>
          <a:p>
            <a:pPr lvl="1">
              <a:lnSpc>
                <a:spcPct val="100000"/>
              </a:lnSpc>
              <a:spcBef>
                <a:spcPts val="1400"/>
              </a:spcBef>
            </a:pPr>
            <a:r>
              <a:rPr lang="en-US" sz="1800" dirty="0" smtClean="0">
                <a:solidFill>
                  <a:schemeClr val="accent3">
                    <a:lumMod val="25000"/>
                  </a:schemeClr>
                </a:solidFill>
                <a:latin typeface="Abadi"/>
              </a:rPr>
              <a:t>https://github.com/Feranmi-Alalade/IBM-Data-Science-Capstone-SpaceX/blob/main/EDA_SQL.ipynb</a:t>
            </a:r>
          </a:p>
          <a:p>
            <a:pPr algn="just"/>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39609377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69036"/>
            <a:ext cx="10515600" cy="4757356"/>
          </a:xfrm>
          <a:prstGeom prst="rect">
            <a:avLst/>
          </a:prstGeom>
        </p:spPr>
        <p:txBody>
          <a:bodyPr>
            <a:normAutofit lnSpcReduction="10000"/>
          </a:bodyPr>
          <a:lstStyle/>
          <a:p>
            <a:pPr marL="0" indent="0">
              <a:lnSpc>
                <a:spcPct val="100000"/>
              </a:lnSpc>
              <a:spcBef>
                <a:spcPts val="1400"/>
              </a:spcBef>
              <a:buNone/>
            </a:pPr>
            <a:r>
              <a:rPr lang="en-US" sz="2200" b="1" dirty="0" smtClean="0">
                <a:solidFill>
                  <a:schemeClr val="accent3">
                    <a:lumMod val="25000"/>
                  </a:schemeClr>
                </a:solidFill>
                <a:latin typeface="Abadi" panose="020B0604020104020204" pitchFamily="34" charset="0"/>
              </a:rPr>
              <a:t>Interactive Map Stages</a:t>
            </a:r>
          </a:p>
          <a:p>
            <a:pPr algn="just">
              <a:lnSpc>
                <a:spcPct val="100000"/>
              </a:lnSpc>
              <a:spcBef>
                <a:spcPts val="1400"/>
              </a:spcBef>
            </a:pPr>
            <a:r>
              <a:rPr lang="en-US" sz="2200" dirty="0" smtClean="0">
                <a:solidFill>
                  <a:schemeClr val="accent3">
                    <a:lumMod val="25000"/>
                  </a:schemeClr>
                </a:solidFill>
                <a:latin typeface="Abadi" panose="020B0604020104020204" pitchFamily="34" charset="0"/>
              </a:rPr>
              <a:t>The Launch Sites were first located on the map using markers (to mark the different coordinates on the map).</a:t>
            </a:r>
          </a:p>
          <a:p>
            <a:pPr algn="just">
              <a:lnSpc>
                <a:spcPct val="100000"/>
              </a:lnSpc>
              <a:spcBef>
                <a:spcPts val="1400"/>
              </a:spcBef>
            </a:pPr>
            <a:r>
              <a:rPr lang="en-US" sz="2200" dirty="0">
                <a:solidFill>
                  <a:schemeClr val="accent3">
                    <a:lumMod val="25000"/>
                  </a:schemeClr>
                </a:solidFill>
                <a:latin typeface="Abadi" panose="020B0604020104020204" pitchFamily="34" charset="0"/>
              </a:rPr>
              <a:t>T</a:t>
            </a:r>
            <a:r>
              <a:rPr lang="en-US" sz="2200" dirty="0" smtClean="0">
                <a:solidFill>
                  <a:schemeClr val="accent3">
                    <a:lumMod val="25000"/>
                  </a:schemeClr>
                </a:solidFill>
                <a:latin typeface="Abadi" panose="020B0604020104020204" pitchFamily="34" charset="0"/>
              </a:rPr>
              <a:t>he different launches from each launch site were then clustered together (using MarkerCluster) to identify them as one, and an icon was added to label the launches that were successful (Green) and unsuccessful (Red).</a:t>
            </a:r>
          </a:p>
          <a:p>
            <a:pPr algn="just">
              <a:lnSpc>
                <a:spcPct val="100000"/>
              </a:lnSpc>
              <a:spcBef>
                <a:spcPts val="1400"/>
              </a:spcBef>
            </a:pPr>
            <a:r>
              <a:rPr lang="en-US" sz="2200" dirty="0" smtClean="0">
                <a:solidFill>
                  <a:schemeClr val="accent3">
                    <a:lumMod val="25000"/>
                  </a:schemeClr>
                </a:solidFill>
                <a:latin typeface="Abadi" panose="020B0604020104020204" pitchFamily="34" charset="0"/>
              </a:rPr>
              <a:t>Polylines were used to mark the distances from the launch sites to the nearest coastline, city and railway line.</a:t>
            </a:r>
          </a:p>
          <a:p>
            <a:pPr algn="just">
              <a:lnSpc>
                <a:spcPct val="100000"/>
              </a:lnSpc>
              <a:spcBef>
                <a:spcPts val="1400"/>
              </a:spcBef>
            </a:pPr>
            <a:r>
              <a:rPr lang="en-US" sz="2200" dirty="0" smtClean="0">
                <a:solidFill>
                  <a:schemeClr val="accent3">
                    <a:lumMod val="25000"/>
                  </a:schemeClr>
                </a:solidFill>
                <a:latin typeface="Abadi" panose="020B0604020104020204" pitchFamily="34" charset="0"/>
              </a:rPr>
              <a:t>Images are shown in the next slide.</a:t>
            </a:r>
          </a:p>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000" dirty="0" smtClean="0"/>
              <a:t>https</a:t>
            </a:r>
            <a:r>
              <a:rPr lang="en-US" sz="2000" dirty="0"/>
              <a:t>://github.com/Feranmi-Alalade/IBM-Data-Science-Capstone-SpaceX</a:t>
            </a:r>
            <a:endParaRPr lang="en-US" sz="2000" dirty="0" smtClean="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graphicFrame>
        <p:nvGraphicFramePr>
          <p:cNvPr id="10" name="Content Placeholder 9"/>
          <p:cNvGraphicFramePr>
            <a:graphicFrameLocks noGrp="1"/>
          </p:cNvGraphicFramePr>
          <p:nvPr>
            <p:ph idx="4294967295"/>
            <p:extLst>
              <p:ext uri="{D42A27DB-BD31-4B8C-83A1-F6EECF244321}">
                <p14:modId xmlns:p14="http://schemas.microsoft.com/office/powerpoint/2010/main" val="338653719"/>
              </p:ext>
            </p:extLst>
          </p:nvPr>
        </p:nvGraphicFramePr>
        <p:xfrm>
          <a:off x="1739728" y="1608935"/>
          <a:ext cx="8576165" cy="46719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Folium</a:t>
            </a:r>
            <a:endParaRPr lang="en-US" dirty="0">
              <a:solidFill>
                <a:srgbClr val="0B49CB"/>
              </a:solidFill>
              <a:latin typeface="Abadi"/>
            </a:endParaRP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graphicFrame>
        <p:nvGraphicFramePr>
          <p:cNvPr id="10" name="Content Placeholder 9"/>
          <p:cNvGraphicFramePr>
            <a:graphicFrameLocks noGrp="1"/>
          </p:cNvGraphicFramePr>
          <p:nvPr>
            <p:ph idx="4294967295"/>
            <p:extLst>
              <p:ext uri="{D42A27DB-BD31-4B8C-83A1-F6EECF244321}">
                <p14:modId xmlns:p14="http://schemas.microsoft.com/office/powerpoint/2010/main" val="438775125"/>
              </p:ext>
            </p:extLst>
          </p:nvPr>
        </p:nvGraphicFramePr>
        <p:xfrm>
          <a:off x="1739728" y="1608935"/>
          <a:ext cx="8576165" cy="46719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Folium</a:t>
            </a:r>
            <a:endParaRPr lang="en-US" dirty="0">
              <a:solidFill>
                <a:srgbClr val="0B49CB"/>
              </a:solidFill>
              <a:latin typeface="Abadi"/>
            </a:endParaRPr>
          </a:p>
        </p:txBody>
      </p:sp>
    </p:spTree>
    <p:extLst>
      <p:ext uri="{BB962C8B-B14F-4D97-AF65-F5344CB8AC3E}">
        <p14:creationId xmlns:p14="http://schemas.microsoft.com/office/powerpoint/2010/main" val="659815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graphicFrame>
        <p:nvGraphicFramePr>
          <p:cNvPr id="10" name="Content Placeholder 9"/>
          <p:cNvGraphicFramePr>
            <a:graphicFrameLocks noGrp="1"/>
          </p:cNvGraphicFramePr>
          <p:nvPr>
            <p:ph idx="4294967295"/>
            <p:extLst>
              <p:ext uri="{D42A27DB-BD31-4B8C-83A1-F6EECF244321}">
                <p14:modId xmlns:p14="http://schemas.microsoft.com/office/powerpoint/2010/main" val="3847864818"/>
              </p:ext>
            </p:extLst>
          </p:nvPr>
        </p:nvGraphicFramePr>
        <p:xfrm>
          <a:off x="1739728" y="1608935"/>
          <a:ext cx="8576165" cy="46719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Folium</a:t>
            </a:r>
            <a:endParaRPr lang="en-US" dirty="0">
              <a:solidFill>
                <a:srgbClr val="0B49CB"/>
              </a:solidFill>
              <a:latin typeface="Abadi"/>
            </a:endParaRPr>
          </a:p>
        </p:txBody>
      </p:sp>
    </p:spTree>
    <p:extLst>
      <p:ext uri="{BB962C8B-B14F-4D97-AF65-F5344CB8AC3E}">
        <p14:creationId xmlns:p14="http://schemas.microsoft.com/office/powerpoint/2010/main" val="2539765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graphicFrame>
        <p:nvGraphicFramePr>
          <p:cNvPr id="10" name="Content Placeholder 9"/>
          <p:cNvGraphicFramePr>
            <a:graphicFrameLocks noGrp="1"/>
          </p:cNvGraphicFramePr>
          <p:nvPr>
            <p:ph idx="4294967295"/>
            <p:extLst>
              <p:ext uri="{D42A27DB-BD31-4B8C-83A1-F6EECF244321}">
                <p14:modId xmlns:p14="http://schemas.microsoft.com/office/powerpoint/2010/main" val="1952859630"/>
              </p:ext>
            </p:extLst>
          </p:nvPr>
        </p:nvGraphicFramePr>
        <p:xfrm>
          <a:off x="1739728" y="1608935"/>
          <a:ext cx="8576165" cy="46719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Folium</a:t>
            </a:r>
            <a:endParaRPr lang="en-US" dirty="0">
              <a:solidFill>
                <a:srgbClr val="0B49CB"/>
              </a:solidFill>
              <a:latin typeface="Abadi"/>
            </a:endParaRPr>
          </a:p>
        </p:txBody>
      </p:sp>
    </p:spTree>
    <p:extLst>
      <p:ext uri="{BB962C8B-B14F-4D97-AF65-F5344CB8AC3E}">
        <p14:creationId xmlns:p14="http://schemas.microsoft.com/office/powerpoint/2010/main" val="2679102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9016"/>
            <a:ext cx="9745589" cy="4677947"/>
          </a:xfrm>
          <a:prstGeom prst="rect">
            <a:avLst/>
          </a:prstGeom>
        </p:spPr>
        <p:txBody>
          <a:bodyPr>
            <a:normAutofit/>
          </a:bodyPr>
          <a:lstStyle/>
          <a:p>
            <a:r>
              <a:rPr lang="en-GB" sz="1800" dirty="0">
                <a:solidFill>
                  <a:schemeClr val="tx1">
                    <a:lumMod val="95000"/>
                    <a:lumOff val="5000"/>
                  </a:schemeClr>
                </a:solidFill>
                <a:latin typeface="Arial" panose="020B0604020202020204" pitchFamily="34" charset="0"/>
                <a:cs typeface="Arial" panose="020B0604020202020204" pitchFamily="34" charset="0"/>
              </a:rPr>
              <a:t>In this project, we predicted the landing outcome of the Falcon 9 first stage using Data Science methodology and Machine Learning algorithms. </a:t>
            </a:r>
            <a:r>
              <a:rPr lang="en-GB" sz="1800" dirty="0" err="1">
                <a:solidFill>
                  <a:schemeClr val="tx1">
                    <a:lumMod val="95000"/>
                    <a:lumOff val="5000"/>
                  </a:schemeClr>
                </a:solidFill>
                <a:latin typeface="Arial" panose="020B0604020202020204" pitchFamily="34" charset="0"/>
                <a:cs typeface="Arial" panose="020B0604020202020204" pitchFamily="34" charset="0"/>
              </a:rPr>
              <a:t>SpaceX</a:t>
            </a:r>
            <a:r>
              <a:rPr lang="en-GB" sz="1800" dirty="0">
                <a:solidFill>
                  <a:schemeClr val="tx1">
                    <a:lumMod val="95000"/>
                    <a:lumOff val="5000"/>
                  </a:schemeClr>
                </a:solidFill>
                <a:latin typeface="Arial" panose="020B0604020202020204" pitchFamily="34" charset="0"/>
                <a:cs typeface="Arial" panose="020B0604020202020204" pitchFamily="34" charset="0"/>
              </a:rPr>
              <a:t> rocket launches costs about 65 million dollars while other providers cost about 165 million upwards. This is because </a:t>
            </a:r>
            <a:r>
              <a:rPr lang="en-GB" sz="1800" dirty="0" err="1">
                <a:solidFill>
                  <a:schemeClr val="tx1">
                    <a:lumMod val="95000"/>
                    <a:lumOff val="5000"/>
                  </a:schemeClr>
                </a:solidFill>
                <a:latin typeface="Arial" panose="020B0604020202020204" pitchFamily="34" charset="0"/>
                <a:cs typeface="Arial" panose="020B0604020202020204" pitchFamily="34" charset="0"/>
              </a:rPr>
              <a:t>SpaceX</a:t>
            </a:r>
            <a:r>
              <a:rPr lang="en-GB" sz="1800" dirty="0">
                <a:solidFill>
                  <a:schemeClr val="tx1">
                    <a:lumMod val="95000"/>
                    <a:lumOff val="5000"/>
                  </a:schemeClr>
                </a:solidFill>
                <a:latin typeface="Arial" panose="020B0604020202020204" pitchFamily="34" charset="0"/>
                <a:cs typeface="Arial" panose="020B0604020202020204" pitchFamily="34" charset="0"/>
              </a:rPr>
              <a:t> reuses its first stage, which is also called the booster stage. The booster returns to the earth surface landing on either ground pads, ocean ships or Drone ships. This project is based on previous launch data (the landing outcomes of the boosters of previous launches), and algorithm predicts the landing outcomes of future launches</a:t>
            </a:r>
            <a:r>
              <a:rPr lang="en-GB" sz="1800" dirty="0" smtClean="0">
                <a:solidFill>
                  <a:schemeClr val="tx1">
                    <a:lumMod val="95000"/>
                    <a:lumOff val="5000"/>
                  </a:schemeClr>
                </a:solidFill>
                <a:latin typeface="Arial" panose="020B0604020202020204" pitchFamily="34" charset="0"/>
                <a:cs typeface="Arial" panose="020B0604020202020204" pitchFamily="34" charset="0"/>
              </a:rPr>
              <a:t>.</a:t>
            </a:r>
          </a:p>
          <a:p>
            <a:r>
              <a:rPr lang="en-US" sz="1800" dirty="0" smtClean="0">
                <a:solidFill>
                  <a:schemeClr val="tx1">
                    <a:lumMod val="95000"/>
                    <a:lumOff val="5000"/>
                  </a:schemeClr>
                </a:solidFill>
                <a:latin typeface="Arial" panose="020B0604020202020204" pitchFamily="34" charset="0"/>
                <a:cs typeface="Arial" panose="020B0604020202020204" pitchFamily="34" charset="0"/>
              </a:rPr>
              <a:t>A new binary column ‘Class’ was added to the </a:t>
            </a:r>
            <a:r>
              <a:rPr lang="en-US" sz="1800" dirty="0" err="1" smtClean="0">
                <a:solidFill>
                  <a:schemeClr val="tx1">
                    <a:lumMod val="95000"/>
                    <a:lumOff val="5000"/>
                  </a:schemeClr>
                </a:solidFill>
                <a:latin typeface="Arial" panose="020B0604020202020204" pitchFamily="34" charset="0"/>
                <a:cs typeface="Arial" panose="020B0604020202020204" pitchFamily="34" charset="0"/>
              </a:rPr>
              <a:t>dataframe</a:t>
            </a:r>
            <a:r>
              <a:rPr lang="en-US" sz="1800" dirty="0" smtClean="0">
                <a:solidFill>
                  <a:schemeClr val="tx1">
                    <a:lumMod val="95000"/>
                    <a:lumOff val="5000"/>
                  </a:schemeClr>
                </a:solidFill>
                <a:latin typeface="Arial" panose="020B0604020202020204" pitchFamily="34" charset="0"/>
                <a:cs typeface="Arial" panose="020B0604020202020204" pitchFamily="34" charset="0"/>
              </a:rPr>
              <a:t>, 0 for unsuccessful landing and 1 for successful landing.</a:t>
            </a:r>
          </a:p>
          <a:p>
            <a:r>
              <a:rPr lang="en-US" sz="1800" dirty="0" smtClean="0">
                <a:solidFill>
                  <a:schemeClr val="tx1">
                    <a:lumMod val="95000"/>
                    <a:lumOff val="5000"/>
                  </a:schemeClr>
                </a:solidFill>
                <a:latin typeface="Arial" panose="020B0604020202020204" pitchFamily="34" charset="0"/>
                <a:cs typeface="Arial" panose="020B0604020202020204" pitchFamily="34" charset="0"/>
              </a:rPr>
              <a:t>Machine Learning algorithms namely Support Vector Machines, K-Nearest Neighbors, Logistic Regression and Decision trees were then trained on the features: Orbit, </a:t>
            </a:r>
            <a:r>
              <a:rPr lang="en-US" sz="1800" dirty="0" err="1" smtClean="0">
                <a:solidFill>
                  <a:schemeClr val="tx1">
                    <a:lumMod val="95000"/>
                    <a:lumOff val="5000"/>
                  </a:schemeClr>
                </a:solidFill>
                <a:latin typeface="Arial" panose="020B0604020202020204" pitchFamily="34" charset="0"/>
                <a:cs typeface="Arial" panose="020B0604020202020204" pitchFamily="34" charset="0"/>
              </a:rPr>
              <a:t>PayloadMass</a:t>
            </a:r>
            <a:r>
              <a:rPr lang="en-US" sz="1800" dirty="0" smtClean="0">
                <a:solidFill>
                  <a:schemeClr val="tx1">
                    <a:lumMod val="95000"/>
                    <a:lumOff val="5000"/>
                  </a:schemeClr>
                </a:solidFill>
                <a:latin typeface="Arial" panose="020B0604020202020204" pitchFamily="34" charset="0"/>
                <a:cs typeface="Arial" panose="020B0604020202020204" pitchFamily="34" charset="0"/>
              </a:rPr>
              <a:t>, Flights, Block, etc.</a:t>
            </a:r>
          </a:p>
          <a:p>
            <a:r>
              <a:rPr lang="en-US" sz="1800" dirty="0" smtClean="0">
                <a:solidFill>
                  <a:schemeClr val="tx1">
                    <a:lumMod val="95000"/>
                    <a:lumOff val="5000"/>
                  </a:schemeClr>
                </a:solidFill>
                <a:latin typeface="Arial" panose="020B0604020202020204" pitchFamily="34" charset="0"/>
                <a:cs typeface="Arial" panose="020B0604020202020204" pitchFamily="34" charset="0"/>
              </a:rPr>
              <a:t>The algorithms were then used </a:t>
            </a:r>
            <a:r>
              <a:rPr lang="en-US" sz="1800" dirty="0">
                <a:solidFill>
                  <a:schemeClr val="tx1">
                    <a:lumMod val="95000"/>
                    <a:lumOff val="5000"/>
                  </a:schemeClr>
                </a:solidFill>
                <a:latin typeface="Arial" panose="020B0604020202020204" pitchFamily="34" charset="0"/>
                <a:cs typeface="Arial" panose="020B0604020202020204" pitchFamily="34" charset="0"/>
              </a:rPr>
              <a:t>to predict the landing of the rockets</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smtClean="0">
                <a:solidFill>
                  <a:schemeClr val="accent3">
                    <a:lumMod val="25000"/>
                  </a:schemeClr>
                </a:solidFill>
                <a:latin typeface="Abadi"/>
              </a:rPr>
              <a:t>Conclusion</a:t>
            </a:r>
            <a:endParaRPr lang="en-US" sz="2200" dirty="0">
              <a:solidFill>
                <a:schemeClr val="accent3">
                  <a:lumMod val="25000"/>
                </a:schemeClr>
              </a:solidFill>
              <a:latin typeface="Abadi"/>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011" y="1400020"/>
            <a:ext cx="3754811" cy="2324407"/>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7222" y="3724427"/>
            <a:ext cx="3657600" cy="2657475"/>
          </a:xfrm>
          <a:prstGeom prst="rect">
            <a:avLst/>
          </a:prstGeom>
        </p:spPr>
      </p:pic>
      <p:sp>
        <p:nvSpPr>
          <p:cNvPr id="9" name="Rectangle 8"/>
          <p:cNvSpPr/>
          <p:nvPr/>
        </p:nvSpPr>
        <p:spPr>
          <a:xfrm>
            <a:off x="4454013" y="1638893"/>
            <a:ext cx="6096000" cy="2031325"/>
          </a:xfrm>
          <a:prstGeom prst="rect">
            <a:avLst/>
          </a:prstGeom>
        </p:spPr>
        <p:txBody>
          <a:bodyPr>
            <a:spAutoFit/>
          </a:bodyPr>
          <a:lstStyle/>
          <a:p>
            <a:r>
              <a:rPr lang="en-US" dirty="0" smtClean="0">
                <a:solidFill>
                  <a:schemeClr val="tx1">
                    <a:lumMod val="95000"/>
                    <a:lumOff val="5000"/>
                  </a:schemeClr>
                </a:solidFill>
                <a:latin typeface="Arial" panose="020B0604020202020204" pitchFamily="34" charset="0"/>
                <a:cs typeface="Arial" panose="020B0604020202020204" pitchFamily="34" charset="0"/>
              </a:rPr>
              <a:t>The Decision tree model was the model with the highest accuracy of almost 95%</a:t>
            </a:r>
          </a:p>
          <a:p>
            <a:r>
              <a:rPr lang="en-US" dirty="0" smtClean="0">
                <a:solidFill>
                  <a:schemeClr val="tx1">
                    <a:lumMod val="95000"/>
                    <a:lumOff val="5000"/>
                  </a:schemeClr>
                </a:solidFill>
                <a:latin typeface="Arial" panose="020B0604020202020204" pitchFamily="34" charset="0"/>
                <a:cs typeface="Arial" panose="020B0604020202020204" pitchFamily="34" charset="0"/>
              </a:rPr>
              <a:t>The confusion matrix is also added in this slide</a:t>
            </a:r>
          </a:p>
          <a:p>
            <a:endParaRPr lang="en-US" dirty="0">
              <a:solidFill>
                <a:schemeClr val="tx1">
                  <a:lumMod val="95000"/>
                  <a:lumOff val="5000"/>
                </a:schemeClr>
              </a:solidFill>
              <a:latin typeface="Arial" panose="020B0604020202020204" pitchFamily="34" charset="0"/>
              <a:cs typeface="Arial" panose="020B0604020202020204" pitchFamily="34" charset="0"/>
            </a:endParaRPr>
          </a:p>
          <a:p>
            <a:r>
              <a:rPr lang="en-US" dirty="0"/>
              <a:t>https://github.com/Feranmi-Alalade/IBM-Data-Science-Capstone-SpaceX/blob/main/7_Machine_learning_Prediction.ipynb</a:t>
            </a:r>
          </a:p>
        </p:txBody>
      </p:sp>
    </p:spTree>
    <p:extLst>
      <p:ext uri="{BB962C8B-B14F-4D97-AF65-F5344CB8AC3E}">
        <p14:creationId xmlns:p14="http://schemas.microsoft.com/office/powerpoint/2010/main" val="321008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1384373" y="1381124"/>
            <a:ext cx="9286875" cy="2047875"/>
          </a:xfrm>
          <a:prstGeom prst="rect">
            <a:avLst/>
          </a:prstGeom>
        </p:spPr>
      </p:pic>
      <p:sp>
        <p:nvSpPr>
          <p:cNvPr id="8" name="Rectangle 7"/>
          <p:cNvSpPr/>
          <p:nvPr/>
        </p:nvSpPr>
        <p:spPr>
          <a:xfrm>
            <a:off x="770011" y="3780931"/>
            <a:ext cx="10515600" cy="923330"/>
          </a:xfrm>
          <a:prstGeom prst="rect">
            <a:avLst/>
          </a:prstGeom>
        </p:spPr>
        <p:txBody>
          <a:bodyPr wrap="square">
            <a:spAutoFit/>
          </a:bodyPr>
          <a:lstStyle/>
          <a:p>
            <a:pPr lvl="1"/>
            <a:r>
              <a:rPr lang="en-US" dirty="0" smtClean="0"/>
              <a:t>We can see in this chart that the earlier launches took place at the CCAFS SLC-40 launch site, we can also see that the CCAFS SLC-40 is the preferred location for launches. </a:t>
            </a:r>
            <a:endParaRPr lang="en-US" dirty="0"/>
          </a:p>
          <a:p>
            <a:pPr lvl="1"/>
            <a:endParaRPr lang="en-US" dirty="0"/>
          </a:p>
        </p:txBody>
      </p:sp>
    </p:spTree>
    <p:extLst>
      <p:ext uri="{BB962C8B-B14F-4D97-AF65-F5344CB8AC3E}">
        <p14:creationId xmlns:p14="http://schemas.microsoft.com/office/powerpoint/2010/main" val="38656059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p:cNvPicPr>
            <a:picLocks noChangeAspect="1"/>
          </p:cNvPicPr>
          <p:nvPr/>
        </p:nvPicPr>
        <p:blipFill>
          <a:blip r:embed="rId3"/>
          <a:stretch>
            <a:fillRect/>
          </a:stretch>
        </p:blipFill>
        <p:spPr>
          <a:xfrm>
            <a:off x="1000198" y="1457922"/>
            <a:ext cx="10055225" cy="2098713"/>
          </a:xfrm>
          <a:prstGeom prst="rect">
            <a:avLst/>
          </a:prstGeom>
        </p:spPr>
      </p:pic>
      <p:sp>
        <p:nvSpPr>
          <p:cNvPr id="6" name="Rectangle 5"/>
          <p:cNvSpPr/>
          <p:nvPr/>
        </p:nvSpPr>
        <p:spPr>
          <a:xfrm>
            <a:off x="770011" y="3692436"/>
            <a:ext cx="10515600" cy="1200329"/>
          </a:xfrm>
          <a:prstGeom prst="rect">
            <a:avLst/>
          </a:prstGeom>
        </p:spPr>
        <p:txBody>
          <a:bodyPr wrap="square">
            <a:spAutoFit/>
          </a:bodyPr>
          <a:lstStyle/>
          <a:p>
            <a:pPr lvl="1"/>
            <a:r>
              <a:rPr lang="en-US" dirty="0"/>
              <a:t>We can see in this chart </a:t>
            </a:r>
            <a:r>
              <a:rPr lang="en-US" dirty="0" smtClean="0"/>
              <a:t>that launches with payload mass of above 10,000kg do took place at the CCAFS SLC-40 launch site, </a:t>
            </a:r>
            <a:r>
              <a:rPr lang="en-US" dirty="0"/>
              <a:t>we can also see that </a:t>
            </a:r>
            <a:r>
              <a:rPr lang="en-US" dirty="0" smtClean="0"/>
              <a:t>launches with payload mass of less than about 2500kg do not take place at KSC LC 39A launch site. </a:t>
            </a:r>
            <a:endParaRPr lang="en-US" dirty="0"/>
          </a:p>
          <a:p>
            <a:pPr lvl="1"/>
            <a:endParaRPr lang="en-US" dirty="0"/>
          </a:p>
        </p:txBody>
      </p:sp>
    </p:spTree>
    <p:extLst>
      <p:ext uri="{BB962C8B-B14F-4D97-AF65-F5344CB8AC3E}">
        <p14:creationId xmlns:p14="http://schemas.microsoft.com/office/powerpoint/2010/main" val="38697892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4"/>
          <a:stretch>
            <a:fillRect/>
          </a:stretch>
        </p:blipFill>
        <p:spPr>
          <a:xfrm>
            <a:off x="771707" y="1468855"/>
            <a:ext cx="3667018" cy="2041600"/>
          </a:xfrm>
          <a:prstGeom prst="rect">
            <a:avLst/>
          </a:prstGeom>
        </p:spPr>
      </p:pic>
      <p:pic>
        <p:nvPicPr>
          <p:cNvPr id="6" name="Picture 5"/>
          <p:cNvPicPr>
            <a:picLocks noChangeAspect="1"/>
          </p:cNvPicPr>
          <p:nvPr/>
        </p:nvPicPr>
        <p:blipFill>
          <a:blip r:embed="rId5"/>
          <a:stretch>
            <a:fillRect/>
          </a:stretch>
        </p:blipFill>
        <p:spPr>
          <a:xfrm>
            <a:off x="771707" y="3692579"/>
            <a:ext cx="9838493" cy="1930455"/>
          </a:xfrm>
          <a:prstGeom prst="rect">
            <a:avLst/>
          </a:prstGeom>
        </p:spPr>
      </p:pic>
      <p:sp>
        <p:nvSpPr>
          <p:cNvPr id="7" name="Rectangle 6"/>
          <p:cNvSpPr/>
          <p:nvPr/>
        </p:nvSpPr>
        <p:spPr>
          <a:xfrm>
            <a:off x="4130566" y="1468855"/>
            <a:ext cx="6096000" cy="1477328"/>
          </a:xfrm>
          <a:prstGeom prst="rect">
            <a:avLst/>
          </a:prstGeom>
        </p:spPr>
        <p:txBody>
          <a:bodyPr>
            <a:spAutoFit/>
          </a:bodyPr>
          <a:lstStyle/>
          <a:p>
            <a:pPr lvl="1"/>
            <a:r>
              <a:rPr lang="en-GB" dirty="0" smtClean="0"/>
              <a:t>Launches to GTO orbit are clear underdogs with lowest success rate (among orbits with at least 3 missions) with visually small gain over time. This a high geosynchronous orbit located at 22,236 km above </a:t>
            </a:r>
            <a:r>
              <a:rPr lang="en-GB" dirty="0" err="1" smtClean="0"/>
              <a:t>Erth</a:t>
            </a:r>
            <a:r>
              <a:rPr lang="en-GB" dirty="0" smtClean="0"/>
              <a:t>. Contrary to it, low-distance orbits (VLEO, ISS, LEO) show much better results</a:t>
            </a:r>
            <a:endParaRPr lang="en-US" dirty="0"/>
          </a:p>
        </p:txBody>
      </p:sp>
    </p:spTree>
    <p:extLst>
      <p:ext uri="{BB962C8B-B14F-4D97-AF65-F5344CB8AC3E}">
        <p14:creationId xmlns:p14="http://schemas.microsoft.com/office/powerpoint/2010/main" val="80090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980162" y="1513298"/>
            <a:ext cx="10095297" cy="2144302"/>
          </a:xfrm>
          <a:prstGeom prst="rect">
            <a:avLst/>
          </a:prstGeom>
        </p:spPr>
      </p:pic>
      <p:sp>
        <p:nvSpPr>
          <p:cNvPr id="6" name="Rectangle 5"/>
          <p:cNvSpPr/>
          <p:nvPr/>
        </p:nvSpPr>
        <p:spPr>
          <a:xfrm>
            <a:off x="770011" y="3776859"/>
            <a:ext cx="10515600" cy="923330"/>
          </a:xfrm>
          <a:prstGeom prst="rect">
            <a:avLst/>
          </a:prstGeom>
        </p:spPr>
        <p:txBody>
          <a:bodyPr wrap="square">
            <a:spAutoFit/>
          </a:bodyPr>
          <a:lstStyle/>
          <a:p>
            <a:pPr lvl="1"/>
            <a:r>
              <a:rPr lang="en-GB" dirty="0"/>
              <a:t>All of the medium and high payload launches happen to low-Earth orbits (VLEO, ISS, PO), with high success rate. Lower payloads can be observed both at geosynchronous orbits and low-Earth orbits, generally, with significantly lower rate of successful landings. </a:t>
            </a:r>
            <a:endParaRPr lang="en-US" dirty="0"/>
          </a:p>
        </p:txBody>
      </p:sp>
    </p:spTree>
    <p:extLst>
      <p:ext uri="{BB962C8B-B14F-4D97-AF65-F5344CB8AC3E}">
        <p14:creationId xmlns:p14="http://schemas.microsoft.com/office/powerpoint/2010/main" val="3145340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a:blip r:embed="rId3"/>
          <a:stretch>
            <a:fillRect/>
          </a:stretch>
        </p:blipFill>
        <p:spPr>
          <a:xfrm>
            <a:off x="770011" y="1403065"/>
            <a:ext cx="6864822" cy="3624182"/>
          </a:xfrm>
          <a:prstGeom prst="rect">
            <a:avLst/>
          </a:prstGeom>
        </p:spPr>
      </p:pic>
      <p:sp>
        <p:nvSpPr>
          <p:cNvPr id="6" name="Rectangle 5"/>
          <p:cNvSpPr/>
          <p:nvPr/>
        </p:nvSpPr>
        <p:spPr>
          <a:xfrm>
            <a:off x="7275871" y="1403065"/>
            <a:ext cx="4182101" cy="923330"/>
          </a:xfrm>
          <a:prstGeom prst="rect">
            <a:avLst/>
          </a:prstGeom>
        </p:spPr>
        <p:txBody>
          <a:bodyPr wrap="square">
            <a:spAutoFit/>
          </a:bodyPr>
          <a:lstStyle/>
          <a:p>
            <a:pPr lvl="1"/>
            <a:r>
              <a:rPr lang="en-GB" dirty="0" smtClean="0"/>
              <a:t>The Success rate increases yearly due to improved technology and experience.</a:t>
            </a:r>
            <a:endParaRPr lang="en-US" dirty="0"/>
          </a:p>
        </p:txBody>
      </p:sp>
    </p:spTree>
    <p:extLst>
      <p:ext uri="{BB962C8B-B14F-4D97-AF65-F5344CB8AC3E}">
        <p14:creationId xmlns:p14="http://schemas.microsoft.com/office/powerpoint/2010/main" val="706594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p:cNvPicPr>
            <a:picLocks noChangeAspect="1"/>
          </p:cNvPicPr>
          <p:nvPr/>
        </p:nvPicPr>
        <p:blipFill>
          <a:blip r:embed="rId3"/>
          <a:stretch>
            <a:fillRect/>
          </a:stretch>
        </p:blipFill>
        <p:spPr>
          <a:xfrm>
            <a:off x="770011" y="1402019"/>
            <a:ext cx="4533900" cy="2580046"/>
          </a:xfrm>
          <a:prstGeom prst="rect">
            <a:avLst/>
          </a:prstGeom>
        </p:spPr>
      </p:pic>
      <p:sp>
        <p:nvSpPr>
          <p:cNvPr id="6" name="Rectangle 5"/>
          <p:cNvSpPr/>
          <p:nvPr/>
        </p:nvSpPr>
        <p:spPr>
          <a:xfrm>
            <a:off x="5303910" y="1430357"/>
            <a:ext cx="5767211" cy="2031325"/>
          </a:xfrm>
          <a:prstGeom prst="rect">
            <a:avLst/>
          </a:prstGeom>
        </p:spPr>
        <p:txBody>
          <a:bodyPr wrap="square">
            <a:spAutoFit/>
          </a:bodyPr>
          <a:lstStyle/>
          <a:p>
            <a:pPr lvl="1"/>
            <a:r>
              <a:rPr lang="en-GB" dirty="0"/>
              <a:t>Though 4 sites are present in initial database, actually all launches were performed from 3 sites – CCAFS LC-40 was renamed into CCAFS SLC-40 and means “Cape Canaveral Space Launch Complex”, Florida. Nearby located KSC LC-39A which i.e. “Kennedy Space </a:t>
            </a:r>
            <a:r>
              <a:rPr lang="en-GB" dirty="0" err="1"/>
              <a:t>Center</a:t>
            </a:r>
            <a:r>
              <a:rPr lang="en-GB" dirty="0"/>
              <a:t> Launch Complex”. VAFB SLC-4E is in California and the full name is “Vandenberg Space Launch Complex”.</a:t>
            </a:r>
            <a:endParaRPr lang="en-US" dirty="0"/>
          </a:p>
        </p:txBody>
      </p:sp>
    </p:spTree>
    <p:extLst>
      <p:ext uri="{BB962C8B-B14F-4D97-AF65-F5344CB8AC3E}">
        <p14:creationId xmlns:p14="http://schemas.microsoft.com/office/powerpoint/2010/main" val="27278509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p:cNvPicPr>
            <a:picLocks noChangeAspect="1"/>
          </p:cNvPicPr>
          <p:nvPr/>
        </p:nvPicPr>
        <p:blipFill>
          <a:blip r:embed="rId3"/>
          <a:stretch>
            <a:fillRect/>
          </a:stretch>
        </p:blipFill>
        <p:spPr>
          <a:xfrm>
            <a:off x="1881056" y="1444774"/>
            <a:ext cx="8293510" cy="3118427"/>
          </a:xfrm>
          <a:prstGeom prst="rect">
            <a:avLst/>
          </a:prstGeom>
        </p:spPr>
      </p:pic>
      <p:sp>
        <p:nvSpPr>
          <p:cNvPr id="6" name="Rectangle 5"/>
          <p:cNvSpPr/>
          <p:nvPr/>
        </p:nvSpPr>
        <p:spPr>
          <a:xfrm>
            <a:off x="993058" y="4820991"/>
            <a:ext cx="9960077" cy="369332"/>
          </a:xfrm>
          <a:prstGeom prst="rect">
            <a:avLst/>
          </a:prstGeom>
        </p:spPr>
        <p:txBody>
          <a:bodyPr wrap="square">
            <a:spAutoFit/>
          </a:bodyPr>
          <a:lstStyle/>
          <a:p>
            <a:pPr lvl="1"/>
            <a:r>
              <a:rPr lang="en-GB" dirty="0" smtClean="0"/>
              <a:t>These are the first five launches that took place at launch sites starting with ‘CCA’</a:t>
            </a:r>
            <a:endParaRPr lang="en-US" dirty="0"/>
          </a:p>
        </p:txBody>
      </p:sp>
    </p:spTree>
    <p:extLst>
      <p:ext uri="{BB962C8B-B14F-4D97-AF65-F5344CB8AC3E}">
        <p14:creationId xmlns:p14="http://schemas.microsoft.com/office/powerpoint/2010/main" val="179473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p:cNvPicPr>
            <a:picLocks noChangeAspect="1"/>
          </p:cNvPicPr>
          <p:nvPr/>
        </p:nvPicPr>
        <p:blipFill>
          <a:blip r:embed="rId3"/>
          <a:stretch>
            <a:fillRect/>
          </a:stretch>
        </p:blipFill>
        <p:spPr>
          <a:xfrm>
            <a:off x="770010" y="1506332"/>
            <a:ext cx="6623579" cy="2072610"/>
          </a:xfrm>
          <a:prstGeom prst="rect">
            <a:avLst/>
          </a:prstGeom>
        </p:spPr>
      </p:pic>
      <p:sp>
        <p:nvSpPr>
          <p:cNvPr id="6" name="Rectangle 5"/>
          <p:cNvSpPr/>
          <p:nvPr/>
        </p:nvSpPr>
        <p:spPr>
          <a:xfrm>
            <a:off x="7108722" y="1506332"/>
            <a:ext cx="4349250" cy="923330"/>
          </a:xfrm>
          <a:prstGeom prst="rect">
            <a:avLst/>
          </a:prstGeom>
        </p:spPr>
        <p:txBody>
          <a:bodyPr wrap="square">
            <a:spAutoFit/>
          </a:bodyPr>
          <a:lstStyle/>
          <a:p>
            <a:pPr lvl="1"/>
            <a:r>
              <a:rPr lang="en-GB" dirty="0" smtClean="0"/>
              <a:t>The total payload mass of all launches that belonged to the NASA (CRS) was 45596kg</a:t>
            </a:r>
            <a:endParaRPr lang="en-US" dirty="0"/>
          </a:p>
        </p:txBody>
      </p:sp>
    </p:spTree>
    <p:extLst>
      <p:ext uri="{BB962C8B-B14F-4D97-AF65-F5344CB8AC3E}">
        <p14:creationId xmlns:p14="http://schemas.microsoft.com/office/powerpoint/2010/main" val="401001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solidFill>
                  <a:schemeClr val="tx1">
                    <a:lumMod val="95000"/>
                    <a:lumOff val="5000"/>
                  </a:schemeClr>
                </a:solidFill>
                <a:latin typeface="Arial" panose="020B0604020202020204" pitchFamily="34" charset="0"/>
                <a:cs typeface="Arial" panose="020B0604020202020204" pitchFamily="34" charset="0"/>
              </a:rPr>
              <a:pPr>
                <a:spcAft>
                  <a:spcPts val="600"/>
                </a:spcAft>
              </a:pPr>
              <a:t>3</a:t>
            </a:fld>
            <a:endParaRPr lang="en-US" dirty="0">
              <a:solidFill>
                <a:schemeClr val="tx1">
                  <a:lumMod val="95000"/>
                  <a:lumOff val="5000"/>
                </a:schemeClr>
              </a:solidFill>
              <a:latin typeface="Arial" panose="020B0604020202020204" pitchFamily="34" charset="0"/>
              <a:cs typeface="Arial" panose="020B0604020202020204" pitchFamily="34" charset="0"/>
            </a:endParaRPr>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45342"/>
            <a:ext cx="10515600" cy="4680155"/>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GB" sz="2400" dirty="0" smtClean="0">
                <a:solidFill>
                  <a:schemeClr val="tx1">
                    <a:lumMod val="95000"/>
                    <a:lumOff val="5000"/>
                  </a:schemeClr>
                </a:solidFill>
                <a:latin typeface="Arial" panose="020B0604020202020204" pitchFamily="34" charset="0"/>
                <a:cs typeface="Arial" panose="020B0604020202020204" pitchFamily="34" charset="0"/>
              </a:rPr>
              <a:t>Summary </a:t>
            </a:r>
            <a:r>
              <a:rPr lang="en-GB" sz="2400" dirty="0">
                <a:solidFill>
                  <a:schemeClr val="tx1">
                    <a:lumMod val="95000"/>
                    <a:lumOff val="5000"/>
                  </a:schemeClr>
                </a:solidFill>
                <a:latin typeface="Arial" panose="020B0604020202020204" pitchFamily="34" charset="0"/>
                <a:cs typeface="Arial" panose="020B0604020202020204" pitchFamily="34" charset="0"/>
              </a:rPr>
              <a:t>of </a:t>
            </a:r>
            <a:r>
              <a:rPr lang="en-GB" sz="2400" dirty="0" smtClean="0">
                <a:solidFill>
                  <a:schemeClr val="tx1">
                    <a:lumMod val="95000"/>
                    <a:lumOff val="5000"/>
                  </a:schemeClr>
                </a:solidFill>
                <a:latin typeface="Arial" panose="020B0604020202020204" pitchFamily="34" charset="0"/>
                <a:cs typeface="Arial" panose="020B0604020202020204" pitchFamily="34" charset="0"/>
              </a:rPr>
              <a:t>methodologies</a:t>
            </a:r>
          </a:p>
          <a:p>
            <a:pPr lvl="1">
              <a:lnSpc>
                <a:spcPct val="100000"/>
              </a:lnSpc>
              <a:spcBef>
                <a:spcPts val="1400"/>
              </a:spcBef>
            </a:pPr>
            <a:r>
              <a:rPr lang="en-GB" sz="2000" dirty="0" smtClean="0">
                <a:solidFill>
                  <a:schemeClr val="tx1">
                    <a:lumMod val="95000"/>
                    <a:lumOff val="5000"/>
                  </a:schemeClr>
                </a:solidFill>
                <a:latin typeface="Arial" panose="020B0604020202020204" pitchFamily="34" charset="0"/>
                <a:cs typeface="Arial" panose="020B0604020202020204" pitchFamily="34" charset="0"/>
              </a:rPr>
              <a:t>Data </a:t>
            </a:r>
            <a:r>
              <a:rPr lang="en-GB" sz="2000" dirty="0">
                <a:solidFill>
                  <a:schemeClr val="tx1">
                    <a:lumMod val="95000"/>
                    <a:lumOff val="5000"/>
                  </a:schemeClr>
                </a:solidFill>
                <a:latin typeface="Arial" panose="020B0604020202020204" pitchFamily="34" charset="0"/>
                <a:cs typeface="Arial" panose="020B0604020202020204" pitchFamily="34" charset="0"/>
              </a:rPr>
              <a:t>about Falcon 9 launches was acquired from public sources – </a:t>
            </a:r>
            <a:r>
              <a:rPr lang="en-GB" sz="2000" dirty="0" err="1">
                <a:solidFill>
                  <a:schemeClr val="tx1">
                    <a:lumMod val="95000"/>
                    <a:lumOff val="5000"/>
                  </a:schemeClr>
                </a:solidFill>
                <a:latin typeface="Arial" panose="020B0604020202020204" pitchFamily="34" charset="0"/>
                <a:cs typeface="Arial" panose="020B0604020202020204" pitchFamily="34" charset="0"/>
              </a:rPr>
              <a:t>SpaceX</a:t>
            </a:r>
            <a:r>
              <a:rPr lang="en-GB" sz="2000" dirty="0">
                <a:solidFill>
                  <a:schemeClr val="tx1">
                    <a:lumMod val="95000"/>
                    <a:lumOff val="5000"/>
                  </a:schemeClr>
                </a:solidFill>
                <a:latin typeface="Arial" panose="020B0604020202020204" pitchFamily="34" charset="0"/>
                <a:cs typeface="Arial" panose="020B0604020202020204" pitchFamily="34" charset="0"/>
              </a:rPr>
              <a:t> data site and Wikipedia; </a:t>
            </a:r>
            <a:endParaRPr lang="en-GB" sz="2000" dirty="0" smtClean="0">
              <a:solidFill>
                <a:schemeClr val="tx1">
                  <a:lumMod val="95000"/>
                  <a:lumOff val="5000"/>
                </a:schemeClr>
              </a:solidFill>
              <a:latin typeface="Arial" panose="020B0604020202020204" pitchFamily="34" charset="0"/>
              <a:cs typeface="Arial" panose="020B0604020202020204" pitchFamily="34" charset="0"/>
            </a:endParaRPr>
          </a:p>
          <a:p>
            <a:pPr lvl="1">
              <a:lnSpc>
                <a:spcPct val="100000"/>
              </a:lnSpc>
              <a:spcBef>
                <a:spcPts val="1400"/>
              </a:spcBef>
            </a:pPr>
            <a:r>
              <a:rPr lang="en-GB" sz="2000" dirty="0" smtClean="0">
                <a:solidFill>
                  <a:schemeClr val="tx1">
                    <a:lumMod val="95000"/>
                    <a:lumOff val="5000"/>
                  </a:schemeClr>
                </a:solidFill>
                <a:latin typeface="Arial" panose="020B0604020202020204" pitchFamily="34" charset="0"/>
                <a:cs typeface="Arial" panose="020B0604020202020204" pitchFamily="34" charset="0"/>
              </a:rPr>
              <a:t>Research </a:t>
            </a:r>
            <a:r>
              <a:rPr lang="en-GB" sz="2000" dirty="0">
                <a:solidFill>
                  <a:schemeClr val="tx1">
                    <a:lumMod val="95000"/>
                    <a:lumOff val="5000"/>
                  </a:schemeClr>
                </a:solidFill>
                <a:latin typeface="Arial" panose="020B0604020202020204" pitchFamily="34" charset="0"/>
                <a:cs typeface="Arial" panose="020B0604020202020204" pitchFamily="34" charset="0"/>
              </a:rPr>
              <a:t>was performed primarily with Python libraries for data acquisition, wrangling, visualization and modelling </a:t>
            </a:r>
            <a:endParaRPr lang="en-GB" sz="2000" dirty="0" smtClean="0">
              <a:solidFill>
                <a:schemeClr val="tx1">
                  <a:lumMod val="95000"/>
                  <a:lumOff val="5000"/>
                </a:schemeClr>
              </a:solidFill>
              <a:latin typeface="Arial" panose="020B0604020202020204" pitchFamily="34" charset="0"/>
              <a:cs typeface="Arial" panose="020B0604020202020204" pitchFamily="34" charset="0"/>
            </a:endParaRPr>
          </a:p>
          <a:p>
            <a:pPr lvl="1">
              <a:lnSpc>
                <a:spcPct val="100000"/>
              </a:lnSpc>
              <a:spcBef>
                <a:spcPts val="1400"/>
              </a:spcBef>
            </a:pPr>
            <a:r>
              <a:rPr lang="en-GB" sz="2000" dirty="0" smtClean="0">
                <a:solidFill>
                  <a:schemeClr val="tx1">
                    <a:lumMod val="95000"/>
                    <a:lumOff val="5000"/>
                  </a:schemeClr>
                </a:solidFill>
                <a:latin typeface="Arial" panose="020B0604020202020204" pitchFamily="34" charset="0"/>
                <a:cs typeface="Arial" panose="020B0604020202020204" pitchFamily="34" charset="0"/>
              </a:rPr>
              <a:t>Correlations </a:t>
            </a:r>
            <a:r>
              <a:rPr lang="en-GB" sz="2000" dirty="0">
                <a:solidFill>
                  <a:schemeClr val="tx1">
                    <a:lumMod val="95000"/>
                    <a:lumOff val="5000"/>
                  </a:schemeClr>
                </a:solidFill>
                <a:latin typeface="Arial" panose="020B0604020202020204" pitchFamily="34" charset="0"/>
                <a:cs typeface="Arial" panose="020B0604020202020204" pitchFamily="34" charset="0"/>
              </a:rPr>
              <a:t>between various parameters (time, site, orbit, payload) and landing success were studied, 4 models were built and tested; </a:t>
            </a:r>
          </a:p>
          <a:p>
            <a:pPr>
              <a:lnSpc>
                <a:spcPct val="100000"/>
              </a:lnSpc>
              <a:spcBef>
                <a:spcPts val="1400"/>
              </a:spcBef>
            </a:pPr>
            <a:r>
              <a:rPr lang="en-GB" sz="2400" dirty="0" smtClean="0">
                <a:solidFill>
                  <a:schemeClr val="tx1">
                    <a:lumMod val="95000"/>
                    <a:lumOff val="5000"/>
                  </a:schemeClr>
                </a:solidFill>
                <a:latin typeface="Arial" panose="020B0604020202020204" pitchFamily="34" charset="0"/>
                <a:cs typeface="Arial" panose="020B0604020202020204" pitchFamily="34" charset="0"/>
              </a:rPr>
              <a:t>Summary </a:t>
            </a:r>
            <a:r>
              <a:rPr lang="en-GB" sz="2400" dirty="0">
                <a:solidFill>
                  <a:schemeClr val="tx1">
                    <a:lumMod val="95000"/>
                    <a:lumOff val="5000"/>
                  </a:schemeClr>
                </a:solidFill>
                <a:latin typeface="Arial" panose="020B0604020202020204" pitchFamily="34" charset="0"/>
                <a:cs typeface="Arial" panose="020B0604020202020204" pitchFamily="34" charset="0"/>
              </a:rPr>
              <a:t>of all </a:t>
            </a:r>
            <a:r>
              <a:rPr lang="en-GB" sz="2400" dirty="0" smtClean="0">
                <a:solidFill>
                  <a:schemeClr val="tx1">
                    <a:lumMod val="95000"/>
                    <a:lumOff val="5000"/>
                  </a:schemeClr>
                </a:solidFill>
                <a:latin typeface="Arial" panose="020B0604020202020204" pitchFamily="34" charset="0"/>
                <a:cs typeface="Arial" panose="020B0604020202020204" pitchFamily="34" charset="0"/>
              </a:rPr>
              <a:t>results</a:t>
            </a:r>
          </a:p>
          <a:p>
            <a:pPr lvl="1">
              <a:lnSpc>
                <a:spcPct val="100000"/>
              </a:lnSpc>
              <a:spcBef>
                <a:spcPts val="1400"/>
              </a:spcBef>
            </a:pPr>
            <a:r>
              <a:rPr lang="en-GB" sz="2000" dirty="0" smtClean="0">
                <a:solidFill>
                  <a:schemeClr val="tx1">
                    <a:lumMod val="95000"/>
                    <a:lumOff val="5000"/>
                  </a:schemeClr>
                </a:solidFill>
                <a:latin typeface="Arial" panose="020B0604020202020204" pitchFamily="34" charset="0"/>
                <a:cs typeface="Arial" panose="020B0604020202020204" pitchFamily="34" charset="0"/>
              </a:rPr>
              <a:t>Models </a:t>
            </a:r>
            <a:r>
              <a:rPr lang="en-GB" sz="2000" dirty="0">
                <a:solidFill>
                  <a:schemeClr val="tx1">
                    <a:lumMod val="95000"/>
                    <a:lumOff val="5000"/>
                  </a:schemeClr>
                </a:solidFill>
                <a:latin typeface="Arial" panose="020B0604020202020204" pitchFamily="34" charset="0"/>
                <a:cs typeface="Arial" panose="020B0604020202020204" pitchFamily="34" charset="0"/>
              </a:rPr>
              <a:t>built show predictive accuracy for landings outcome between 83 and 95 percent, which rather high. The highest score produced Decision Tree model; </a:t>
            </a:r>
            <a:r>
              <a:rPr lang="en-GB" sz="2000" dirty="0" smtClean="0">
                <a:solidFill>
                  <a:schemeClr val="tx1">
                    <a:lumMod val="95000"/>
                    <a:lumOff val="5000"/>
                  </a:schemeClr>
                </a:solidFill>
                <a:latin typeface="Arial" panose="020B0604020202020204" pitchFamily="34" charset="0"/>
                <a:cs typeface="Arial" panose="020B0604020202020204" pitchFamily="34" charset="0"/>
              </a:rPr>
              <a:t>•</a:t>
            </a:r>
          </a:p>
          <a:p>
            <a:pPr lvl="1">
              <a:lnSpc>
                <a:spcPct val="100000"/>
              </a:lnSpc>
              <a:spcBef>
                <a:spcPts val="1400"/>
              </a:spcBef>
            </a:pPr>
            <a:r>
              <a:rPr lang="en-GB" sz="2000" dirty="0" smtClean="0">
                <a:solidFill>
                  <a:schemeClr val="tx1">
                    <a:lumMod val="95000"/>
                    <a:lumOff val="5000"/>
                  </a:schemeClr>
                </a:solidFill>
                <a:latin typeface="Arial" panose="020B0604020202020204" pitchFamily="34" charset="0"/>
                <a:cs typeface="Arial" panose="020B0604020202020204" pitchFamily="34" charset="0"/>
              </a:rPr>
              <a:t> </a:t>
            </a:r>
            <a:r>
              <a:rPr lang="en-GB" sz="2000" dirty="0">
                <a:solidFill>
                  <a:schemeClr val="tx1">
                    <a:lumMod val="95000"/>
                    <a:lumOff val="5000"/>
                  </a:schemeClr>
                </a:solidFill>
                <a:latin typeface="Arial" panose="020B0604020202020204" pitchFamily="34" charset="0"/>
                <a:cs typeface="Arial" panose="020B0604020202020204" pitchFamily="34" charset="0"/>
              </a:rPr>
              <a:t>There are major correlations between: </a:t>
            </a:r>
            <a:endParaRPr lang="en-GB" sz="2000" dirty="0" smtClean="0">
              <a:solidFill>
                <a:schemeClr val="tx1">
                  <a:lumMod val="95000"/>
                  <a:lumOff val="5000"/>
                </a:schemeClr>
              </a:solidFill>
              <a:latin typeface="Arial" panose="020B0604020202020204" pitchFamily="34" charset="0"/>
              <a:cs typeface="Arial" panose="020B0604020202020204" pitchFamily="34" charset="0"/>
            </a:endParaRPr>
          </a:p>
          <a:p>
            <a:pPr lvl="1">
              <a:lnSpc>
                <a:spcPct val="100000"/>
              </a:lnSpc>
              <a:spcBef>
                <a:spcPts val="1400"/>
              </a:spcBef>
            </a:pPr>
            <a:r>
              <a:rPr lang="en-GB" sz="2000" dirty="0" smtClean="0">
                <a:solidFill>
                  <a:schemeClr val="tx1">
                    <a:lumMod val="95000"/>
                    <a:lumOff val="5000"/>
                  </a:schemeClr>
                </a:solidFill>
                <a:latin typeface="Arial" panose="020B0604020202020204" pitchFamily="34" charset="0"/>
                <a:cs typeface="Arial" panose="020B0604020202020204" pitchFamily="34" charset="0"/>
              </a:rPr>
              <a:t>time </a:t>
            </a:r>
            <a:r>
              <a:rPr lang="en-GB" sz="2000" dirty="0">
                <a:solidFill>
                  <a:schemeClr val="tx1">
                    <a:lumMod val="95000"/>
                    <a:lumOff val="5000"/>
                  </a:schemeClr>
                </a:solidFill>
                <a:latin typeface="Arial" panose="020B0604020202020204" pitchFamily="34" charset="0"/>
                <a:cs typeface="Arial" panose="020B0604020202020204" pitchFamily="34" charset="0"/>
              </a:rPr>
              <a:t>(failures become rarer), </a:t>
            </a:r>
            <a:endParaRPr lang="en-GB" sz="2000" dirty="0" smtClean="0">
              <a:solidFill>
                <a:schemeClr val="tx1">
                  <a:lumMod val="95000"/>
                  <a:lumOff val="5000"/>
                </a:schemeClr>
              </a:solidFill>
              <a:latin typeface="Arial" panose="020B0604020202020204" pitchFamily="34" charset="0"/>
              <a:cs typeface="Arial" panose="020B0604020202020204" pitchFamily="34" charset="0"/>
            </a:endParaRPr>
          </a:p>
          <a:p>
            <a:pPr lvl="1">
              <a:lnSpc>
                <a:spcPct val="100000"/>
              </a:lnSpc>
              <a:spcBef>
                <a:spcPts val="1400"/>
              </a:spcBef>
            </a:pPr>
            <a:r>
              <a:rPr lang="en-GB" sz="2000" dirty="0" smtClean="0">
                <a:solidFill>
                  <a:schemeClr val="tx1">
                    <a:lumMod val="95000"/>
                    <a:lumOff val="5000"/>
                  </a:schemeClr>
                </a:solidFill>
                <a:latin typeface="Arial" panose="020B0604020202020204" pitchFamily="34" charset="0"/>
                <a:cs typeface="Arial" panose="020B0604020202020204" pitchFamily="34" charset="0"/>
              </a:rPr>
              <a:t>orbit </a:t>
            </a:r>
            <a:r>
              <a:rPr lang="en-GB" sz="2000" dirty="0">
                <a:solidFill>
                  <a:schemeClr val="tx1">
                    <a:lumMod val="95000"/>
                    <a:lumOff val="5000"/>
                  </a:schemeClr>
                </a:solidFill>
                <a:latin typeface="Arial" panose="020B0604020202020204" pitchFamily="34" charset="0"/>
                <a:cs typeface="Arial" panose="020B0604020202020204" pitchFamily="34" charset="0"/>
              </a:rPr>
              <a:t>(launches to low orbits have higher landing success rate), </a:t>
            </a:r>
            <a:endParaRPr lang="en-GB" sz="2000" dirty="0" smtClean="0">
              <a:solidFill>
                <a:schemeClr val="tx1">
                  <a:lumMod val="95000"/>
                  <a:lumOff val="5000"/>
                </a:schemeClr>
              </a:solidFill>
              <a:latin typeface="Arial" panose="020B0604020202020204" pitchFamily="34" charset="0"/>
              <a:cs typeface="Arial" panose="020B0604020202020204" pitchFamily="34" charset="0"/>
            </a:endParaRPr>
          </a:p>
          <a:p>
            <a:pPr lvl="1">
              <a:lnSpc>
                <a:spcPct val="100000"/>
              </a:lnSpc>
              <a:spcBef>
                <a:spcPts val="1400"/>
              </a:spcBef>
            </a:pPr>
            <a:r>
              <a:rPr lang="en-GB" sz="2000" dirty="0" smtClean="0">
                <a:solidFill>
                  <a:schemeClr val="tx1">
                    <a:lumMod val="95000"/>
                    <a:lumOff val="5000"/>
                  </a:schemeClr>
                </a:solidFill>
                <a:latin typeface="Arial" panose="020B0604020202020204" pitchFamily="34" charset="0"/>
                <a:cs typeface="Arial" panose="020B0604020202020204" pitchFamily="34" charset="0"/>
              </a:rPr>
              <a:t>payload </a:t>
            </a:r>
            <a:r>
              <a:rPr lang="en-GB" sz="2000" dirty="0">
                <a:solidFill>
                  <a:schemeClr val="tx1">
                    <a:lumMod val="95000"/>
                    <a:lumOff val="5000"/>
                  </a:schemeClr>
                </a:solidFill>
                <a:latin typeface="Arial" panose="020B0604020202020204" pitchFamily="34" charset="0"/>
                <a:cs typeface="Arial" panose="020B0604020202020204" pitchFamily="34" charset="0"/>
              </a:rPr>
              <a:t>(high-loaded launches are more successful in landings, though it may derive from orbits correlation) </a:t>
            </a:r>
            <a:endParaRPr lang="en-US" sz="1800" dirty="0">
              <a:solidFill>
                <a:schemeClr val="tx1">
                  <a:lumMod val="95000"/>
                  <a:lumOff val="5000"/>
                </a:schemeClr>
              </a:solidFill>
              <a:latin typeface="Arial" panose="020B0604020202020204" pitchFamily="34" charset="0"/>
              <a:cs typeface="Arial" panose="020B0604020202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lumMod val="95000"/>
                    <a:lumOff val="5000"/>
                  </a:schemeClr>
                </a:solidFill>
                <a:latin typeface="Arial" panose="020B0604020202020204" pitchFamily="34" charset="0"/>
                <a:cs typeface="Arial" panose="020B0604020202020204" pitchFamily="34" charset="0"/>
              </a:rPr>
              <a:t>Executive Summary</a:t>
            </a:r>
            <a:endParaRPr lang="en-US">
              <a:solidFill>
                <a:schemeClr val="tx1">
                  <a:lumMod val="95000"/>
                  <a:lumOff val="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p:cNvPicPr>
            <a:picLocks noChangeAspect="1"/>
          </p:cNvPicPr>
          <p:nvPr/>
        </p:nvPicPr>
        <p:blipFill>
          <a:blip r:embed="rId3"/>
          <a:stretch>
            <a:fillRect/>
          </a:stretch>
        </p:blipFill>
        <p:spPr>
          <a:xfrm>
            <a:off x="770011" y="2395537"/>
            <a:ext cx="4295775" cy="2066925"/>
          </a:xfrm>
          <a:prstGeom prst="rect">
            <a:avLst/>
          </a:prstGeom>
        </p:spPr>
      </p:pic>
      <p:sp>
        <p:nvSpPr>
          <p:cNvPr id="6" name="Rectangle 5"/>
          <p:cNvSpPr/>
          <p:nvPr/>
        </p:nvSpPr>
        <p:spPr>
          <a:xfrm>
            <a:off x="4886632" y="1745449"/>
            <a:ext cx="6096000" cy="923330"/>
          </a:xfrm>
          <a:prstGeom prst="rect">
            <a:avLst/>
          </a:prstGeom>
        </p:spPr>
        <p:txBody>
          <a:bodyPr>
            <a:spAutoFit/>
          </a:bodyPr>
          <a:lstStyle/>
          <a:p>
            <a:pPr lvl="1"/>
            <a:r>
              <a:rPr lang="en-GB" dirty="0" smtClean="0"/>
              <a:t>The average </a:t>
            </a:r>
            <a:r>
              <a:rPr lang="en-GB" dirty="0"/>
              <a:t>payload mass of all launches that </a:t>
            </a:r>
            <a:r>
              <a:rPr lang="en-GB" dirty="0" smtClean="0"/>
              <a:t>where the booster version was ‘F9 v1.1’ is 2928kg, which is not very much.</a:t>
            </a:r>
            <a:endParaRPr lang="en-US" dirty="0"/>
          </a:p>
        </p:txBody>
      </p:sp>
    </p:spTree>
    <p:extLst>
      <p:ext uri="{BB962C8B-B14F-4D97-AF65-F5344CB8AC3E}">
        <p14:creationId xmlns:p14="http://schemas.microsoft.com/office/powerpoint/2010/main" val="2735560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p:cNvPicPr>
            <a:picLocks noChangeAspect="1"/>
          </p:cNvPicPr>
          <p:nvPr/>
        </p:nvPicPr>
        <p:blipFill>
          <a:blip r:embed="rId3"/>
          <a:stretch>
            <a:fillRect/>
          </a:stretch>
        </p:blipFill>
        <p:spPr>
          <a:xfrm>
            <a:off x="770011" y="2666048"/>
            <a:ext cx="4419600" cy="1781175"/>
          </a:xfrm>
          <a:prstGeom prst="rect">
            <a:avLst/>
          </a:prstGeom>
        </p:spPr>
      </p:pic>
      <p:sp>
        <p:nvSpPr>
          <p:cNvPr id="6" name="Rectangle 5"/>
          <p:cNvSpPr/>
          <p:nvPr/>
        </p:nvSpPr>
        <p:spPr>
          <a:xfrm>
            <a:off x="4896465" y="1769306"/>
            <a:ext cx="6096000" cy="646331"/>
          </a:xfrm>
          <a:prstGeom prst="rect">
            <a:avLst/>
          </a:prstGeom>
        </p:spPr>
        <p:txBody>
          <a:bodyPr>
            <a:spAutoFit/>
          </a:bodyPr>
          <a:lstStyle/>
          <a:p>
            <a:pPr lvl="1"/>
            <a:r>
              <a:rPr lang="en-GB" dirty="0"/>
              <a:t>The </a:t>
            </a:r>
            <a:r>
              <a:rPr lang="en-GB" dirty="0" smtClean="0"/>
              <a:t>date  of the first successful ground landing date was 2015 which was five years after the first launch in 2010.</a:t>
            </a:r>
            <a:endParaRPr lang="en-US" dirty="0"/>
          </a:p>
        </p:txBody>
      </p:sp>
    </p:spTree>
    <p:extLst>
      <p:ext uri="{BB962C8B-B14F-4D97-AF65-F5344CB8AC3E}">
        <p14:creationId xmlns:p14="http://schemas.microsoft.com/office/powerpoint/2010/main" val="1434679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p:cNvPicPr>
            <a:picLocks noChangeAspect="1"/>
          </p:cNvPicPr>
          <p:nvPr/>
        </p:nvPicPr>
        <p:blipFill>
          <a:blip r:embed="rId3"/>
          <a:stretch>
            <a:fillRect/>
          </a:stretch>
        </p:blipFill>
        <p:spPr>
          <a:xfrm>
            <a:off x="2193998" y="1413694"/>
            <a:ext cx="7667625" cy="2457450"/>
          </a:xfrm>
          <a:prstGeom prst="rect">
            <a:avLst/>
          </a:prstGeom>
        </p:spPr>
      </p:pic>
      <p:sp>
        <p:nvSpPr>
          <p:cNvPr id="3" name="Rectangle 2"/>
          <p:cNvSpPr/>
          <p:nvPr/>
        </p:nvSpPr>
        <p:spPr>
          <a:xfrm>
            <a:off x="770011" y="4197139"/>
            <a:ext cx="10515600" cy="646331"/>
          </a:xfrm>
          <a:prstGeom prst="rect">
            <a:avLst/>
          </a:prstGeom>
        </p:spPr>
        <p:txBody>
          <a:bodyPr wrap="square">
            <a:spAutoFit/>
          </a:bodyPr>
          <a:lstStyle/>
          <a:p>
            <a:pPr lvl="1"/>
            <a:r>
              <a:rPr lang="en-GB" dirty="0" smtClean="0"/>
              <a:t>This shows the booster version of the successful drone ship landing with payload between 4000 and 6000kg</a:t>
            </a:r>
            <a:endParaRPr lang="en-US" dirty="0"/>
          </a:p>
        </p:txBody>
      </p:sp>
    </p:spTree>
    <p:extLst>
      <p:ext uri="{BB962C8B-B14F-4D97-AF65-F5344CB8AC3E}">
        <p14:creationId xmlns:p14="http://schemas.microsoft.com/office/powerpoint/2010/main" val="6393995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p:cNvPicPr>
            <a:picLocks noChangeAspect="1"/>
          </p:cNvPicPr>
          <p:nvPr/>
        </p:nvPicPr>
        <p:blipFill>
          <a:blip r:embed="rId3"/>
          <a:stretch>
            <a:fillRect/>
          </a:stretch>
        </p:blipFill>
        <p:spPr>
          <a:xfrm>
            <a:off x="770011" y="1506179"/>
            <a:ext cx="3552825" cy="3314700"/>
          </a:xfrm>
          <a:prstGeom prst="rect">
            <a:avLst/>
          </a:prstGeom>
        </p:spPr>
      </p:pic>
      <p:sp>
        <p:nvSpPr>
          <p:cNvPr id="6" name="Rectangle 5"/>
          <p:cNvSpPr/>
          <p:nvPr/>
        </p:nvSpPr>
        <p:spPr>
          <a:xfrm>
            <a:off x="4322836" y="1541751"/>
            <a:ext cx="6096000" cy="646331"/>
          </a:xfrm>
          <a:prstGeom prst="rect">
            <a:avLst/>
          </a:prstGeom>
        </p:spPr>
        <p:txBody>
          <a:bodyPr>
            <a:spAutoFit/>
          </a:bodyPr>
          <a:lstStyle/>
          <a:p>
            <a:pPr lvl="1"/>
            <a:r>
              <a:rPr lang="en-GB" dirty="0" smtClean="0"/>
              <a:t>All launches according to Mission outcomes except one were successful</a:t>
            </a:r>
            <a:endParaRPr lang="en-US" dirty="0"/>
          </a:p>
        </p:txBody>
      </p:sp>
    </p:spTree>
    <p:extLst>
      <p:ext uri="{BB962C8B-B14F-4D97-AF65-F5344CB8AC3E}">
        <p14:creationId xmlns:p14="http://schemas.microsoft.com/office/powerpoint/2010/main" val="1756972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p:cNvPicPr>
            <a:picLocks noChangeAspect="1"/>
          </p:cNvPicPr>
          <p:nvPr/>
        </p:nvPicPr>
        <p:blipFill>
          <a:blip r:embed="rId3"/>
          <a:stretch>
            <a:fillRect/>
          </a:stretch>
        </p:blipFill>
        <p:spPr>
          <a:xfrm>
            <a:off x="770011" y="1644073"/>
            <a:ext cx="6162675" cy="4381500"/>
          </a:xfrm>
          <a:prstGeom prst="rect">
            <a:avLst/>
          </a:prstGeom>
        </p:spPr>
      </p:pic>
      <p:sp>
        <p:nvSpPr>
          <p:cNvPr id="6" name="Rectangle 5"/>
          <p:cNvSpPr/>
          <p:nvPr/>
        </p:nvSpPr>
        <p:spPr>
          <a:xfrm>
            <a:off x="6646606" y="1644073"/>
            <a:ext cx="4811366" cy="923330"/>
          </a:xfrm>
          <a:prstGeom prst="rect">
            <a:avLst/>
          </a:prstGeom>
        </p:spPr>
        <p:txBody>
          <a:bodyPr wrap="square">
            <a:spAutoFit/>
          </a:bodyPr>
          <a:lstStyle/>
          <a:p>
            <a:pPr lvl="1"/>
            <a:r>
              <a:rPr lang="en-GB" dirty="0" smtClean="0"/>
              <a:t>The booster versions where the launches carried the maximum payload mass are listed</a:t>
            </a:r>
            <a:endParaRPr lang="en-US" dirty="0"/>
          </a:p>
        </p:txBody>
      </p:sp>
    </p:spTree>
    <p:extLst>
      <p:ext uri="{BB962C8B-B14F-4D97-AF65-F5344CB8AC3E}">
        <p14:creationId xmlns:p14="http://schemas.microsoft.com/office/powerpoint/2010/main" val="35666463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p:cNvPicPr>
            <a:picLocks noChangeAspect="1"/>
          </p:cNvPicPr>
          <p:nvPr/>
        </p:nvPicPr>
        <p:blipFill>
          <a:blip r:embed="rId3"/>
          <a:stretch>
            <a:fillRect/>
          </a:stretch>
        </p:blipFill>
        <p:spPr>
          <a:xfrm>
            <a:off x="770011" y="1576542"/>
            <a:ext cx="3248025" cy="971550"/>
          </a:xfrm>
          <a:prstGeom prst="rect">
            <a:avLst/>
          </a:prstGeom>
        </p:spPr>
      </p:pic>
      <p:sp>
        <p:nvSpPr>
          <p:cNvPr id="6" name="Rectangle 5"/>
          <p:cNvSpPr/>
          <p:nvPr/>
        </p:nvSpPr>
        <p:spPr>
          <a:xfrm>
            <a:off x="770011" y="3036935"/>
            <a:ext cx="6096000" cy="646331"/>
          </a:xfrm>
          <a:prstGeom prst="rect">
            <a:avLst/>
          </a:prstGeom>
        </p:spPr>
        <p:txBody>
          <a:bodyPr>
            <a:spAutoFit/>
          </a:bodyPr>
          <a:lstStyle/>
          <a:p>
            <a:pPr lvl="1"/>
            <a:r>
              <a:rPr lang="en-GB" dirty="0" smtClean="0"/>
              <a:t>2015 launch records where the booster failed landing on the drone ships</a:t>
            </a:r>
            <a:endParaRPr lang="en-US" dirty="0"/>
          </a:p>
        </p:txBody>
      </p:sp>
    </p:spTree>
    <p:extLst>
      <p:ext uri="{BB962C8B-B14F-4D97-AF65-F5344CB8AC3E}">
        <p14:creationId xmlns:p14="http://schemas.microsoft.com/office/powerpoint/2010/main" val="1398439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LAUNCH SITE CLUSTERS</a:t>
            </a:r>
            <a:endParaRPr lang="en-US" dirty="0">
              <a:solidFill>
                <a:srgbClr val="0B49CB"/>
              </a:solidFill>
              <a:latin typeface="Abadi"/>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3287" y="1402018"/>
            <a:ext cx="5305425" cy="2343150"/>
          </a:xfrm>
          <a:prstGeom prst="rect">
            <a:avLst/>
          </a:prstGeom>
        </p:spPr>
      </p:pic>
      <p:sp>
        <p:nvSpPr>
          <p:cNvPr id="6" name="Rectangle 5"/>
          <p:cNvSpPr/>
          <p:nvPr/>
        </p:nvSpPr>
        <p:spPr>
          <a:xfrm>
            <a:off x="2064774" y="4045898"/>
            <a:ext cx="7777316" cy="369332"/>
          </a:xfrm>
          <a:prstGeom prst="rect">
            <a:avLst/>
          </a:prstGeom>
        </p:spPr>
        <p:txBody>
          <a:bodyPr wrap="square">
            <a:spAutoFit/>
          </a:bodyPr>
          <a:lstStyle/>
          <a:p>
            <a:pPr lvl="1"/>
            <a:r>
              <a:rPr lang="en-GB" dirty="0" smtClean="0"/>
              <a:t>The launches took place in two clusters: 10 in California and 46 in Florida </a:t>
            </a:r>
            <a:endParaRPr lang="en-US" dirty="0"/>
          </a:p>
        </p:txBody>
      </p:sp>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SUCCESS RATES</a:t>
            </a:r>
            <a:endParaRPr lang="en-US" dirty="0">
              <a:solidFill>
                <a:srgbClr val="0B49CB"/>
              </a:solidFill>
              <a:latin typeface="Abadi"/>
            </a:endParaRPr>
          </a:p>
        </p:txBody>
      </p:sp>
      <p:graphicFrame>
        <p:nvGraphicFramePr>
          <p:cNvPr id="9" name="Diagram 8"/>
          <p:cNvGraphicFramePr/>
          <p:nvPr>
            <p:extLst>
              <p:ext uri="{D42A27DB-BD31-4B8C-83A1-F6EECF244321}">
                <p14:modId xmlns:p14="http://schemas.microsoft.com/office/powerpoint/2010/main" val="1360198632"/>
              </p:ext>
            </p:extLst>
          </p:nvPr>
        </p:nvGraphicFramePr>
        <p:xfrm>
          <a:off x="770011" y="1671484"/>
          <a:ext cx="4131047" cy="36870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Rectangle 9"/>
          <p:cNvSpPr/>
          <p:nvPr/>
        </p:nvSpPr>
        <p:spPr>
          <a:xfrm>
            <a:off x="4901058" y="1670325"/>
            <a:ext cx="6096000" cy="923330"/>
          </a:xfrm>
          <a:prstGeom prst="rect">
            <a:avLst/>
          </a:prstGeom>
        </p:spPr>
        <p:txBody>
          <a:bodyPr>
            <a:spAutoFit/>
          </a:bodyPr>
          <a:lstStyle/>
          <a:p>
            <a:pPr lvl="1"/>
            <a:r>
              <a:rPr lang="en-GB" dirty="0" smtClean="0"/>
              <a:t>Information about the launch sites can be gotten by clicking on the different clusters. KSC LC-39A has the highest success rate.</a:t>
            </a:r>
            <a:endParaRPr lang="en-US" dirty="0"/>
          </a:p>
        </p:txBody>
      </p:sp>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Proximity</a:t>
            </a:r>
            <a:endParaRPr lang="en-US" dirty="0">
              <a:solidFill>
                <a:srgbClr val="0B49CB"/>
              </a:solidFill>
              <a:latin typeface="Abadi"/>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1558566"/>
            <a:ext cx="6200775" cy="1381125"/>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b="26392"/>
          <a:stretch/>
        </p:blipFill>
        <p:spPr>
          <a:xfrm>
            <a:off x="7149633" y="1558566"/>
            <a:ext cx="4552950" cy="1332118"/>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0011" y="3068118"/>
            <a:ext cx="6896100" cy="1800225"/>
          </a:xfrm>
          <a:prstGeom prst="rect">
            <a:avLst/>
          </a:prstGeom>
        </p:spPr>
      </p:pic>
      <p:sp>
        <p:nvSpPr>
          <p:cNvPr id="11" name="Rectangle 10"/>
          <p:cNvSpPr/>
          <p:nvPr/>
        </p:nvSpPr>
        <p:spPr>
          <a:xfrm>
            <a:off x="7236542" y="2986705"/>
            <a:ext cx="4466041" cy="923330"/>
          </a:xfrm>
          <a:prstGeom prst="rect">
            <a:avLst/>
          </a:prstGeom>
        </p:spPr>
        <p:txBody>
          <a:bodyPr wrap="square">
            <a:spAutoFit/>
          </a:bodyPr>
          <a:lstStyle/>
          <a:p>
            <a:pPr lvl="1"/>
            <a:r>
              <a:rPr lang="en-GB" dirty="0" smtClean="0"/>
              <a:t>The launch sites are closer to the coast line(0.87km) relative to the city(78km) and the rail line(22km)</a:t>
            </a:r>
            <a:endParaRPr lang="en-US" dirty="0"/>
          </a:p>
        </p:txBody>
      </p:sp>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73967"/>
            <a:ext cx="10399485" cy="42762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1800" dirty="0" smtClean="0">
                <a:solidFill>
                  <a:schemeClr val="tx1">
                    <a:lumMod val="95000"/>
                    <a:lumOff val="5000"/>
                  </a:schemeClr>
                </a:solidFill>
                <a:latin typeface="Arial" panose="020B0604020202020204" pitchFamily="34" charset="0"/>
                <a:cs typeface="Arial" panose="020B0604020202020204" pitchFamily="34" charset="0"/>
              </a:rPr>
              <a:t>The Falcon 9 is a vehicle that can carry cargo and humans into Space. The rocket has two stages. </a:t>
            </a:r>
          </a:p>
          <a:p>
            <a:pPr lvl="1">
              <a:spcBef>
                <a:spcPts val="1400"/>
              </a:spcBef>
            </a:pPr>
            <a:r>
              <a:rPr lang="en-US" sz="1800" dirty="0" smtClean="0">
                <a:solidFill>
                  <a:schemeClr val="tx1">
                    <a:lumMod val="95000"/>
                    <a:lumOff val="5000"/>
                  </a:schemeClr>
                </a:solidFill>
                <a:latin typeface="Arial" panose="020B0604020202020204" pitchFamily="34" charset="0"/>
                <a:cs typeface="Arial" panose="020B0604020202020204" pitchFamily="34" charset="0"/>
              </a:rPr>
              <a:t>The Booster Stage: Which carries the second stage to a certain altitude, which then returns to the earth surface, either on Drone ships, Ground pads, to facilitate reuse.</a:t>
            </a:r>
          </a:p>
          <a:p>
            <a:pPr lvl="1">
              <a:spcBef>
                <a:spcPts val="1400"/>
              </a:spcBef>
            </a:pPr>
            <a:r>
              <a:rPr lang="en-US" sz="1800" dirty="0" smtClean="0">
                <a:solidFill>
                  <a:schemeClr val="tx1">
                    <a:lumMod val="95000"/>
                    <a:lumOff val="5000"/>
                  </a:schemeClr>
                </a:solidFill>
                <a:latin typeface="Arial" panose="020B0604020202020204" pitchFamily="34" charset="0"/>
                <a:cs typeface="Arial" panose="020B0604020202020204" pitchFamily="34" charset="0"/>
              </a:rPr>
              <a:t>The second Stage: which carries the cargo to the destination.</a:t>
            </a:r>
          </a:p>
          <a:p>
            <a:pPr>
              <a:spcBef>
                <a:spcPts val="1400"/>
              </a:spcBef>
            </a:pPr>
            <a:r>
              <a:rPr lang="en-US" sz="1800" dirty="0" smtClean="0">
                <a:solidFill>
                  <a:schemeClr val="tx1">
                    <a:lumMod val="95000"/>
                    <a:lumOff val="5000"/>
                  </a:schemeClr>
                </a:solidFill>
                <a:latin typeface="Arial" panose="020B0604020202020204" pitchFamily="34" charset="0"/>
                <a:cs typeface="Arial" panose="020B0604020202020204" pitchFamily="34" charset="0"/>
              </a:rPr>
              <a:t>This project is to predict the Falcon 9 landing, if the first stage will land successfully or not using Machine Learning algorithms.</a:t>
            </a:r>
            <a:endParaRPr lang="en-US" sz="1800" dirty="0">
              <a:solidFill>
                <a:schemeClr val="tx1">
                  <a:lumMod val="95000"/>
                  <a:lumOff val="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1400020"/>
            <a:ext cx="3754811" cy="2324407"/>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7222" y="3769736"/>
            <a:ext cx="3657600" cy="2657475"/>
          </a:xfrm>
          <a:prstGeom prst="rect">
            <a:avLst/>
          </a:prstGeom>
        </p:spPr>
      </p:pic>
      <p:sp>
        <p:nvSpPr>
          <p:cNvPr id="6" name="Rectangle 5"/>
          <p:cNvSpPr/>
          <p:nvPr/>
        </p:nvSpPr>
        <p:spPr>
          <a:xfrm>
            <a:off x="3990371" y="1400020"/>
            <a:ext cx="7295239" cy="923330"/>
          </a:xfrm>
          <a:prstGeom prst="rect">
            <a:avLst/>
          </a:prstGeom>
        </p:spPr>
        <p:txBody>
          <a:bodyPr wrap="square">
            <a:spAutoFit/>
          </a:bodyPr>
          <a:lstStyle/>
          <a:p>
            <a:pPr lvl="1"/>
            <a:r>
              <a:rPr lang="en-GB" dirty="0"/>
              <a:t>The </a:t>
            </a:r>
            <a:r>
              <a:rPr lang="en-GB" dirty="0" smtClean="0"/>
              <a:t>Decision tree model returned the highest accuracy with an accuracy of 91.4%. The confusion matrix also shows a high True Negative rate and a high True Positive rate</a:t>
            </a:r>
            <a:endParaRPr lang="en-US" dirty="0"/>
          </a:p>
        </p:txBody>
      </p:sp>
    </p:spTree>
    <p:extLst>
      <p:ext uri="{BB962C8B-B14F-4D97-AF65-F5344CB8AC3E}">
        <p14:creationId xmlns:p14="http://schemas.microsoft.com/office/powerpoint/2010/main" val="24594460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Four different algorithms were trained on the same data, and the Decision tree model was able to predict 12 out of 13 successful landings and 5 out of 5 unsuccessful landings.</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07690"/>
            <a:ext cx="10104817" cy="548499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rial" panose="020B0604020202020204" pitchFamily="34" charset="0"/>
                <a:cs typeface="Arial" panose="020B0604020202020204" pitchFamily="34" charset="0"/>
              </a:rPr>
              <a:t>Executive Summary</a:t>
            </a:r>
          </a:p>
          <a:p>
            <a:pPr>
              <a:lnSpc>
                <a:spcPct val="120000"/>
              </a:lnSpc>
              <a:spcBef>
                <a:spcPts val="1400"/>
              </a:spcBef>
            </a:pPr>
            <a:r>
              <a:rPr lang="en-US" sz="8800" dirty="0">
                <a:solidFill>
                  <a:schemeClr val="accent3">
                    <a:lumMod val="25000"/>
                  </a:schemeClr>
                </a:solidFill>
                <a:latin typeface="Arial" panose="020B0604020202020204" pitchFamily="34" charset="0"/>
                <a:cs typeface="Arial" panose="020B0604020202020204" pitchFamily="34" charset="0"/>
              </a:rPr>
              <a:t>Data collection methodology:</a:t>
            </a:r>
          </a:p>
          <a:p>
            <a:pPr lvl="1">
              <a:lnSpc>
                <a:spcPct val="120000"/>
              </a:lnSpc>
              <a:spcBef>
                <a:spcPts val="1400"/>
              </a:spcBef>
            </a:pPr>
            <a:r>
              <a:rPr lang="en-US" sz="7600" dirty="0" err="1" smtClean="0">
                <a:solidFill>
                  <a:schemeClr val="bg2">
                    <a:lumMod val="50000"/>
                  </a:schemeClr>
                </a:solidFill>
                <a:latin typeface="Arial" panose="020B0604020202020204" pitchFamily="34" charset="0"/>
                <a:cs typeface="Arial" panose="020B0604020202020204" pitchFamily="34" charset="0"/>
              </a:rPr>
              <a:t>SpaceX</a:t>
            </a:r>
            <a:r>
              <a:rPr lang="en-US" sz="7600" dirty="0">
                <a:solidFill>
                  <a:schemeClr val="bg2">
                    <a:lumMod val="50000"/>
                  </a:schemeClr>
                </a:solidFill>
                <a:latin typeface="Arial" panose="020B0604020202020204" pitchFamily="34" charset="0"/>
                <a:cs typeface="Arial" panose="020B0604020202020204" pitchFamily="34" charset="0"/>
              </a:rPr>
              <a:t> website: https://docs.spacexdata.com/</a:t>
            </a:r>
            <a:endParaRPr lang="en-US" sz="7600" dirty="0" smtClean="0">
              <a:solidFill>
                <a:schemeClr val="bg2">
                  <a:lumMod val="50000"/>
                </a:schemeClr>
              </a:solidFill>
              <a:latin typeface="Arial" panose="020B0604020202020204" pitchFamily="34" charset="0"/>
              <a:cs typeface="Arial" panose="020B0604020202020204" pitchFamily="34" charset="0"/>
            </a:endParaRPr>
          </a:p>
          <a:p>
            <a:pPr lvl="1">
              <a:lnSpc>
                <a:spcPct val="120000"/>
              </a:lnSpc>
              <a:spcBef>
                <a:spcPts val="1400"/>
              </a:spcBef>
            </a:pPr>
            <a:r>
              <a:rPr lang="en-US" sz="7600" dirty="0" smtClean="0">
                <a:solidFill>
                  <a:schemeClr val="bg2">
                    <a:lumMod val="50000"/>
                  </a:schemeClr>
                </a:solidFill>
                <a:latin typeface="Arial" panose="020B0604020202020204" pitchFamily="34" charset="0"/>
                <a:cs typeface="Arial" panose="020B0604020202020204" pitchFamily="34" charset="0"/>
              </a:rPr>
              <a:t>Wikipedia: </a:t>
            </a:r>
            <a:r>
              <a:rPr lang="en-GB" sz="8000" dirty="0">
                <a:latin typeface="Arial" panose="020B0604020202020204" pitchFamily="34" charset="0"/>
                <a:cs typeface="Arial" panose="020B0604020202020204" pitchFamily="34" charset="0"/>
                <a:hlinkClick r:id="rId4"/>
              </a:rPr>
              <a:t>List of Falcon 9 and Falcon Heavy launches - Wikipedia</a:t>
            </a:r>
            <a:r>
              <a:rPr lang="en-US" sz="7600" dirty="0">
                <a:solidFill>
                  <a:schemeClr val="bg2">
                    <a:lumMod val="50000"/>
                  </a:schemeClr>
                </a:solidFill>
                <a:latin typeface="Arial" panose="020B0604020202020204" pitchFamily="34" charset="0"/>
                <a:cs typeface="Arial" panose="020B0604020202020204" pitchFamily="34" charset="0"/>
              </a:rPr>
              <a:t> </a:t>
            </a:r>
          </a:p>
          <a:p>
            <a:pPr>
              <a:lnSpc>
                <a:spcPct val="120000"/>
              </a:lnSpc>
              <a:spcBef>
                <a:spcPts val="1400"/>
              </a:spcBef>
            </a:pPr>
            <a:r>
              <a:rPr lang="en-US" sz="8800" dirty="0">
                <a:solidFill>
                  <a:schemeClr val="accent3">
                    <a:lumMod val="25000"/>
                  </a:schemeClr>
                </a:solidFill>
                <a:latin typeface="Arial" panose="020B0604020202020204" pitchFamily="34" charset="0"/>
                <a:cs typeface="Arial" panose="020B0604020202020204" pitchFamily="34" charset="0"/>
              </a:rPr>
              <a:t>Perform data wrangling</a:t>
            </a:r>
          </a:p>
          <a:p>
            <a:pPr lvl="1">
              <a:lnSpc>
                <a:spcPct val="120000"/>
              </a:lnSpc>
              <a:spcBef>
                <a:spcPts val="1400"/>
              </a:spcBef>
            </a:pPr>
            <a:r>
              <a:rPr lang="en-US" sz="7600" dirty="0" smtClean="0">
                <a:solidFill>
                  <a:schemeClr val="bg2">
                    <a:lumMod val="50000"/>
                  </a:schemeClr>
                </a:solidFill>
                <a:latin typeface="Arial" panose="020B0604020202020204" pitchFamily="34" charset="0"/>
                <a:cs typeface="Arial" panose="020B0604020202020204" pitchFamily="34" charset="0"/>
              </a:rPr>
              <a:t>Replacement of missing values</a:t>
            </a:r>
          </a:p>
          <a:p>
            <a:pPr lvl="1">
              <a:lnSpc>
                <a:spcPct val="120000"/>
              </a:lnSpc>
              <a:spcBef>
                <a:spcPts val="1400"/>
              </a:spcBef>
            </a:pPr>
            <a:r>
              <a:rPr lang="en-US" sz="7600" dirty="0" smtClean="0">
                <a:solidFill>
                  <a:schemeClr val="bg2">
                    <a:lumMod val="50000"/>
                  </a:schemeClr>
                </a:solidFill>
                <a:latin typeface="Arial" panose="020B0604020202020204" pitchFamily="34" charset="0"/>
                <a:cs typeface="Arial" panose="020B0604020202020204" pitchFamily="34" charset="0"/>
              </a:rPr>
              <a:t>Representation of landing outcomes as binary</a:t>
            </a:r>
            <a:endParaRPr lang="en-US" sz="7600" dirty="0">
              <a:solidFill>
                <a:schemeClr val="bg2">
                  <a:lumMod val="50000"/>
                </a:schemeClr>
              </a:solidFill>
              <a:latin typeface="Arial" panose="020B0604020202020204" pitchFamily="34" charset="0"/>
              <a:cs typeface="Arial" panose="020B0604020202020204" pitchFamily="34" charset="0"/>
            </a:endParaRPr>
          </a:p>
          <a:p>
            <a:pPr>
              <a:lnSpc>
                <a:spcPct val="120000"/>
              </a:lnSpc>
              <a:spcBef>
                <a:spcPts val="1400"/>
              </a:spcBef>
            </a:pPr>
            <a:r>
              <a:rPr lang="en-US" sz="8800" dirty="0">
                <a:solidFill>
                  <a:schemeClr val="accent3">
                    <a:lumMod val="25000"/>
                  </a:schemeClr>
                </a:solidFill>
                <a:latin typeface="Arial" panose="020B0604020202020204" pitchFamily="34" charset="0"/>
                <a:cs typeface="Arial" panose="020B0604020202020204" pitchFamily="34" charset="0"/>
              </a:rPr>
              <a:t>Perform exploratory data analysis (EDA) using visualization and SQL</a:t>
            </a:r>
          </a:p>
          <a:p>
            <a:pPr>
              <a:lnSpc>
                <a:spcPct val="120000"/>
              </a:lnSpc>
              <a:spcBef>
                <a:spcPts val="1400"/>
              </a:spcBef>
            </a:pPr>
            <a:r>
              <a:rPr lang="en-US" sz="8800" dirty="0">
                <a:solidFill>
                  <a:schemeClr val="accent3">
                    <a:lumMod val="25000"/>
                  </a:schemeClr>
                </a:solidFill>
                <a:latin typeface="Arial" panose="020B0604020202020204" pitchFamily="34" charset="0"/>
                <a:cs typeface="Arial" panose="020B0604020202020204" pitchFamily="34" charset="0"/>
              </a:rPr>
              <a:t>Perform interactive visual analytics using Folium and </a:t>
            </a:r>
            <a:r>
              <a:rPr lang="en-US" sz="8800" dirty="0" err="1">
                <a:solidFill>
                  <a:schemeClr val="accent3">
                    <a:lumMod val="25000"/>
                  </a:schemeClr>
                </a:solidFill>
                <a:latin typeface="Arial" panose="020B0604020202020204" pitchFamily="34" charset="0"/>
                <a:cs typeface="Arial" panose="020B0604020202020204" pitchFamily="34" charset="0"/>
              </a:rPr>
              <a:t>Plotly</a:t>
            </a:r>
            <a:r>
              <a:rPr lang="en-US" sz="8800" dirty="0">
                <a:solidFill>
                  <a:schemeClr val="accent3">
                    <a:lumMod val="25000"/>
                  </a:schemeClr>
                </a:solidFill>
                <a:latin typeface="Arial" panose="020B0604020202020204" pitchFamily="34" charset="0"/>
                <a:cs typeface="Arial" panose="020B0604020202020204" pitchFamily="34" charset="0"/>
              </a:rPr>
              <a:t> Dash</a:t>
            </a:r>
          </a:p>
          <a:p>
            <a:pPr>
              <a:lnSpc>
                <a:spcPct val="120000"/>
              </a:lnSpc>
              <a:spcBef>
                <a:spcPts val="1400"/>
              </a:spcBef>
            </a:pPr>
            <a:r>
              <a:rPr lang="en-US" sz="8800" dirty="0">
                <a:solidFill>
                  <a:schemeClr val="accent3">
                    <a:lumMod val="25000"/>
                  </a:schemeClr>
                </a:solidFill>
                <a:latin typeface="Arial" panose="020B0604020202020204" pitchFamily="34" charset="0"/>
                <a:cs typeface="Arial" panose="020B0604020202020204" pitchFamily="34" charset="0"/>
              </a:rPr>
              <a:t>Perform predictive analysis using classification </a:t>
            </a:r>
            <a:r>
              <a:rPr lang="en-US" sz="8800" dirty="0" smtClean="0">
                <a:solidFill>
                  <a:schemeClr val="accent3">
                    <a:lumMod val="25000"/>
                  </a:schemeClr>
                </a:solidFill>
                <a:latin typeface="Arial" panose="020B0604020202020204" pitchFamily="34" charset="0"/>
                <a:cs typeface="Arial" panose="020B0604020202020204" pitchFamily="34" charset="0"/>
              </a:rPr>
              <a:t>models</a:t>
            </a:r>
          </a:p>
          <a:p>
            <a:pPr lvl="1">
              <a:lnSpc>
                <a:spcPct val="120000"/>
              </a:lnSpc>
              <a:spcBef>
                <a:spcPts val="1400"/>
              </a:spcBef>
            </a:pPr>
            <a:r>
              <a:rPr lang="en-US" sz="8400" dirty="0" smtClean="0">
                <a:solidFill>
                  <a:schemeClr val="accent3">
                    <a:lumMod val="25000"/>
                  </a:schemeClr>
                </a:solidFill>
                <a:latin typeface="Arial" panose="020B0604020202020204" pitchFamily="34" charset="0"/>
                <a:cs typeface="Arial" panose="020B0604020202020204" pitchFamily="34" charset="0"/>
              </a:rPr>
              <a:t>Using Grid Search to find the best parameters for each model</a:t>
            </a:r>
            <a:endParaRPr lang="en-US" sz="8400" dirty="0">
              <a:solidFill>
                <a:schemeClr val="accent3">
                  <a:lumMod val="25000"/>
                </a:schemeClr>
              </a:solidFill>
              <a:latin typeface="Arial" panose="020B0604020202020204" pitchFamily="34" charset="0"/>
              <a:cs typeface="Arial" panose="020B0604020202020204" pitchFamily="34" charset="0"/>
            </a:endParaRPr>
          </a:p>
          <a:p>
            <a:pPr lvl="2">
              <a:lnSpc>
                <a:spcPct val="120000"/>
              </a:lnSpc>
              <a:spcBef>
                <a:spcPts val="1400"/>
              </a:spcBef>
            </a:pPr>
            <a:endParaRPr lang="en-US" sz="8000" dirty="0" smtClean="0">
              <a:solidFill>
                <a:schemeClr val="accent3">
                  <a:lumMod val="25000"/>
                </a:schemeClr>
              </a:solidFill>
              <a:latin typeface="Arial" panose="020B0604020202020204" pitchFamily="34" charset="0"/>
              <a:cs typeface="Arial" panose="020B0604020202020204" pitchFamily="34" charset="0"/>
            </a:endParaRPr>
          </a:p>
          <a:p>
            <a:pPr>
              <a:lnSpc>
                <a:spcPct val="100000"/>
              </a:lnSpc>
              <a:spcBef>
                <a:spcPts val="1400"/>
              </a:spcBef>
            </a:pPr>
            <a:endParaRPr lang="en-US" sz="2200" dirty="0">
              <a:solidFill>
                <a:schemeClr val="accent3">
                  <a:lumMod val="25000"/>
                </a:schemeClr>
              </a:solidFill>
              <a:latin typeface="Arial" panose="020B0604020202020204" pitchFamily="34" charset="0"/>
              <a:cs typeface="Arial" panose="020B0604020202020204" pitchFamily="34" charset="0"/>
            </a:endParaRPr>
          </a:p>
          <a:p>
            <a:pPr>
              <a:lnSpc>
                <a:spcPct val="100000"/>
              </a:lnSpc>
              <a:spcBef>
                <a:spcPts val="1400"/>
              </a:spcBef>
            </a:pPr>
            <a:endParaRPr lang="en-US" sz="2200" dirty="0">
              <a:solidFill>
                <a:schemeClr val="accent3">
                  <a:lumMod val="25000"/>
                </a:schemeClr>
              </a:solidFill>
              <a:latin typeface="Arial" panose="020B0604020202020204" pitchFamily="34" charset="0"/>
              <a:cs typeface="Arial" panose="020B0604020202020204" pitchFamily="34" charset="0"/>
            </a:endParaRPr>
          </a:p>
          <a:p>
            <a:pPr>
              <a:lnSpc>
                <a:spcPct val="100000"/>
              </a:lnSpc>
              <a:spcBef>
                <a:spcPts val="1400"/>
              </a:spcBef>
            </a:pPr>
            <a:endParaRPr lang="en-US" sz="2200" dirty="0">
              <a:solidFill>
                <a:schemeClr val="accent3">
                  <a:lumMod val="25000"/>
                </a:schemeClr>
              </a:solidFill>
              <a:latin typeface="Arial" panose="020B0604020202020204" pitchFamily="34" charset="0"/>
              <a:cs typeface="Arial" panose="020B0604020202020204" pitchFamily="34" charset="0"/>
            </a:endParaRPr>
          </a:p>
          <a:p>
            <a:pPr>
              <a:lnSpc>
                <a:spcPct val="100000"/>
              </a:lnSpc>
              <a:spcBef>
                <a:spcPts val="1400"/>
              </a:spcBef>
            </a:pP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gn="just">
              <a:lnSpc>
                <a:spcPct val="100000"/>
              </a:lnSpc>
              <a:spcBef>
                <a:spcPts val="1400"/>
              </a:spcBef>
            </a:pPr>
            <a:r>
              <a:rPr lang="en-US" sz="2200" dirty="0" smtClean="0">
                <a:solidFill>
                  <a:schemeClr val="accent3">
                    <a:lumMod val="25000"/>
                  </a:schemeClr>
                </a:solidFill>
                <a:latin typeface="Arial" panose="020B0604020202020204" pitchFamily="34" charset="0"/>
                <a:cs typeface="Arial" panose="020B0604020202020204" pitchFamily="34" charset="0"/>
              </a:rPr>
              <a:t>The data used in this project was gotten from the </a:t>
            </a:r>
            <a:r>
              <a:rPr lang="en-US" sz="2200" dirty="0" err="1" smtClean="0">
                <a:solidFill>
                  <a:schemeClr val="accent3">
                    <a:lumMod val="25000"/>
                  </a:schemeClr>
                </a:solidFill>
                <a:latin typeface="Arial" panose="020B0604020202020204" pitchFamily="34" charset="0"/>
                <a:cs typeface="Arial" panose="020B0604020202020204" pitchFamily="34" charset="0"/>
              </a:rPr>
              <a:t>SpaceX</a:t>
            </a:r>
            <a:r>
              <a:rPr lang="en-US" sz="2200" dirty="0" smtClean="0">
                <a:solidFill>
                  <a:schemeClr val="accent3">
                    <a:lumMod val="25000"/>
                  </a:schemeClr>
                </a:solidFill>
                <a:latin typeface="Arial" panose="020B0604020202020204" pitchFamily="34" charset="0"/>
                <a:cs typeface="Arial" panose="020B0604020202020204" pitchFamily="34" charset="0"/>
              </a:rPr>
              <a:t> website itself and Wikipedia. Additional information was gotten from Wikipedia also for the description and full forms of abbreviations</a:t>
            </a: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089297"/>
          </a:xfrm>
          <a:prstGeom prst="rect">
            <a:avLst/>
          </a:prstGeom>
        </p:spPr>
        <p:txBody>
          <a:bodyPr vert="horz" lIns="91440" tIns="45720" rIns="91440" bIns="45720" rtlCol="0" anchor="t">
            <a:normAutofit fontScale="55000" lnSpcReduction="20000"/>
          </a:bodyPr>
          <a:lstStyle/>
          <a:p>
            <a:pPr algn="just">
              <a:lnSpc>
                <a:spcPct val="120000"/>
              </a:lnSpc>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The data was collected using REST APIs from the </a:t>
            </a:r>
            <a:r>
              <a:rPr lang="en-US" sz="2200" dirty="0" err="1">
                <a:solidFill>
                  <a:schemeClr val="accent3">
                    <a:lumMod val="25000"/>
                  </a:schemeClr>
                </a:solidFill>
                <a:latin typeface="Arial" panose="020B0604020202020204" pitchFamily="34" charset="0"/>
                <a:cs typeface="Arial" panose="020B0604020202020204" pitchFamily="34" charset="0"/>
              </a:rPr>
              <a:t>spacexdata</a:t>
            </a:r>
            <a:r>
              <a:rPr lang="en-US" sz="2200" dirty="0">
                <a:solidFill>
                  <a:schemeClr val="accent3">
                    <a:lumMod val="25000"/>
                  </a:schemeClr>
                </a:solidFill>
                <a:latin typeface="Arial" panose="020B0604020202020204" pitchFamily="34" charset="0"/>
                <a:cs typeface="Arial" panose="020B0604020202020204" pitchFamily="34" charset="0"/>
              </a:rPr>
              <a:t> API using requests. </a:t>
            </a:r>
            <a:endParaRPr lang="en-US" sz="2200" dirty="0" smtClean="0">
              <a:solidFill>
                <a:schemeClr val="accent3">
                  <a:lumMod val="25000"/>
                </a:schemeClr>
              </a:solidFill>
              <a:latin typeface="Arial" panose="020B0604020202020204" pitchFamily="34" charset="0"/>
              <a:cs typeface="Arial" panose="020B0604020202020204" pitchFamily="34" charset="0"/>
            </a:endParaRPr>
          </a:p>
          <a:p>
            <a:pPr algn="just">
              <a:lnSpc>
                <a:spcPct val="120000"/>
              </a:lnSpc>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https://docs.spacexdata.com/</a:t>
            </a:r>
            <a:endParaRPr lang="en-US" sz="2200" dirty="0" smtClean="0">
              <a:solidFill>
                <a:schemeClr val="accent3">
                  <a:lumMod val="25000"/>
                </a:schemeClr>
              </a:solidFill>
              <a:latin typeface="Arial" panose="020B0604020202020204" pitchFamily="34" charset="0"/>
              <a:cs typeface="Arial" panose="020B0604020202020204" pitchFamily="34" charset="0"/>
            </a:endParaRPr>
          </a:p>
          <a:p>
            <a:pPr algn="just">
              <a:lnSpc>
                <a:spcPct val="120000"/>
              </a:lnSpc>
              <a:spcBef>
                <a:spcPts val="1400"/>
              </a:spcBef>
            </a:pPr>
            <a:r>
              <a:rPr lang="en-US" sz="2200" dirty="0" smtClean="0">
                <a:solidFill>
                  <a:schemeClr val="accent3">
                    <a:lumMod val="25000"/>
                  </a:schemeClr>
                </a:solidFill>
                <a:latin typeface="Arial" panose="020B0604020202020204" pitchFamily="34" charset="0"/>
                <a:cs typeface="Arial" panose="020B0604020202020204" pitchFamily="34" charset="0"/>
              </a:rPr>
              <a:t>It </a:t>
            </a:r>
            <a:r>
              <a:rPr lang="en-US" sz="2200" dirty="0">
                <a:solidFill>
                  <a:schemeClr val="accent3">
                    <a:lumMod val="25000"/>
                  </a:schemeClr>
                </a:solidFill>
                <a:latin typeface="Arial" panose="020B0604020202020204" pitchFamily="34" charset="0"/>
                <a:cs typeface="Arial" panose="020B0604020202020204" pitchFamily="34" charset="0"/>
              </a:rPr>
              <a:t>was then turned to a </a:t>
            </a:r>
            <a:r>
              <a:rPr lang="en-US" sz="2200" dirty="0" err="1">
                <a:solidFill>
                  <a:schemeClr val="accent3">
                    <a:lumMod val="25000"/>
                  </a:schemeClr>
                </a:solidFill>
                <a:latin typeface="Arial" panose="020B0604020202020204" pitchFamily="34" charset="0"/>
                <a:cs typeface="Arial" panose="020B0604020202020204" pitchFamily="34" charset="0"/>
              </a:rPr>
              <a:t>DataFrame</a:t>
            </a:r>
            <a:r>
              <a:rPr lang="en-US" sz="2200" dirty="0">
                <a:solidFill>
                  <a:schemeClr val="accent3">
                    <a:lumMod val="25000"/>
                  </a:schemeClr>
                </a:solidFill>
                <a:latin typeface="Arial" panose="020B0604020202020204" pitchFamily="34" charset="0"/>
                <a:cs typeface="Arial" panose="020B0604020202020204" pitchFamily="34" charset="0"/>
              </a:rPr>
              <a:t> using </a:t>
            </a:r>
            <a:r>
              <a:rPr lang="en-US" sz="2200" dirty="0" err="1">
                <a:solidFill>
                  <a:schemeClr val="accent3">
                    <a:lumMod val="25000"/>
                  </a:schemeClr>
                </a:solidFill>
                <a:latin typeface="Arial" panose="020B0604020202020204" pitchFamily="34" charset="0"/>
                <a:cs typeface="Arial" panose="020B0604020202020204" pitchFamily="34" charset="0"/>
              </a:rPr>
              <a:t>json_normalize</a:t>
            </a:r>
            <a:r>
              <a:rPr lang="en-US" sz="2200" dirty="0">
                <a:solidFill>
                  <a:schemeClr val="accent3">
                    <a:lumMod val="25000"/>
                  </a:schemeClr>
                </a:solidFill>
                <a:latin typeface="Arial" panose="020B0604020202020204" pitchFamily="34" charset="0"/>
                <a:cs typeface="Arial" panose="020B0604020202020204" pitchFamily="34" charset="0"/>
              </a:rPr>
              <a:t>. The resulting </a:t>
            </a:r>
            <a:r>
              <a:rPr lang="en-US" sz="2200" dirty="0" err="1">
                <a:solidFill>
                  <a:schemeClr val="accent3">
                    <a:lumMod val="25000"/>
                  </a:schemeClr>
                </a:solidFill>
                <a:latin typeface="Arial" panose="020B0604020202020204" pitchFamily="34" charset="0"/>
                <a:cs typeface="Arial" panose="020B0604020202020204" pitchFamily="34" charset="0"/>
              </a:rPr>
              <a:t>DataFrame</a:t>
            </a:r>
            <a:r>
              <a:rPr lang="en-US" sz="2200" dirty="0">
                <a:solidFill>
                  <a:schemeClr val="accent3">
                    <a:lumMod val="25000"/>
                  </a:schemeClr>
                </a:solidFill>
                <a:latin typeface="Arial" panose="020B0604020202020204" pitchFamily="34" charset="0"/>
                <a:cs typeface="Arial" panose="020B0604020202020204" pitchFamily="34" charset="0"/>
              </a:rPr>
              <a:t> consisted of 43 columns which was then narrowed down into six which were Rocket, Payloads, Launchpad, Cores, </a:t>
            </a:r>
            <a:r>
              <a:rPr lang="en-US" sz="2200" dirty="0" err="1">
                <a:solidFill>
                  <a:schemeClr val="accent3">
                    <a:lumMod val="25000"/>
                  </a:schemeClr>
                </a:solidFill>
                <a:latin typeface="Arial" panose="020B0604020202020204" pitchFamily="34" charset="0"/>
                <a:cs typeface="Arial" panose="020B0604020202020204" pitchFamily="34" charset="0"/>
              </a:rPr>
              <a:t>flightnumber</a:t>
            </a:r>
            <a:r>
              <a:rPr lang="en-US" sz="2200" dirty="0">
                <a:solidFill>
                  <a:schemeClr val="accent3">
                    <a:lumMod val="25000"/>
                  </a:schemeClr>
                </a:solidFill>
                <a:latin typeface="Arial" panose="020B0604020202020204" pitchFamily="34" charset="0"/>
                <a:cs typeface="Arial" panose="020B0604020202020204" pitchFamily="34" charset="0"/>
              </a:rPr>
              <a:t>, </a:t>
            </a:r>
            <a:r>
              <a:rPr lang="en-US" sz="2200" dirty="0" err="1">
                <a:solidFill>
                  <a:schemeClr val="accent3">
                    <a:lumMod val="25000"/>
                  </a:schemeClr>
                </a:solidFill>
                <a:latin typeface="Arial" panose="020B0604020202020204" pitchFamily="34" charset="0"/>
                <a:cs typeface="Arial" panose="020B0604020202020204" pitchFamily="34" charset="0"/>
              </a:rPr>
              <a:t>date_utc</a:t>
            </a:r>
            <a:r>
              <a:rPr lang="en-US" sz="2200" dirty="0">
                <a:solidFill>
                  <a:schemeClr val="accent3">
                    <a:lumMod val="25000"/>
                  </a:schemeClr>
                </a:solidFill>
                <a:latin typeface="Arial" panose="020B0604020202020204" pitchFamily="34" charset="0"/>
                <a:cs typeface="Arial" panose="020B0604020202020204" pitchFamily="34" charset="0"/>
              </a:rPr>
              <a:t>. These columns were then used to get additional information using predefined functions. The final </a:t>
            </a:r>
            <a:r>
              <a:rPr lang="en-US" sz="2200" dirty="0" err="1">
                <a:solidFill>
                  <a:schemeClr val="accent3">
                    <a:lumMod val="25000"/>
                  </a:schemeClr>
                </a:solidFill>
                <a:latin typeface="Arial" panose="020B0604020202020204" pitchFamily="34" charset="0"/>
                <a:cs typeface="Arial" panose="020B0604020202020204" pitchFamily="34" charset="0"/>
              </a:rPr>
              <a:t>DataFrame</a:t>
            </a:r>
            <a:r>
              <a:rPr lang="en-US" sz="2200" dirty="0">
                <a:solidFill>
                  <a:schemeClr val="accent3">
                    <a:lumMod val="25000"/>
                  </a:schemeClr>
                </a:solidFill>
                <a:latin typeface="Arial" panose="020B0604020202020204" pitchFamily="34" charset="0"/>
                <a:cs typeface="Arial" panose="020B0604020202020204" pitchFamily="34" charset="0"/>
              </a:rPr>
              <a:t> called </a:t>
            </a:r>
            <a:r>
              <a:rPr lang="en-US" sz="2200" i="1" dirty="0" err="1">
                <a:solidFill>
                  <a:schemeClr val="accent3">
                    <a:lumMod val="25000"/>
                  </a:schemeClr>
                </a:solidFill>
                <a:latin typeface="Arial" panose="020B0604020202020204" pitchFamily="34" charset="0"/>
                <a:cs typeface="Arial" panose="020B0604020202020204" pitchFamily="34" charset="0"/>
              </a:rPr>
              <a:t>df</a:t>
            </a:r>
            <a:r>
              <a:rPr lang="en-US" sz="2200" i="1" dirty="0">
                <a:solidFill>
                  <a:schemeClr val="accent3">
                    <a:lumMod val="25000"/>
                  </a:schemeClr>
                </a:solidFill>
                <a:latin typeface="Arial" panose="020B0604020202020204" pitchFamily="34" charset="0"/>
                <a:cs typeface="Arial" panose="020B0604020202020204" pitchFamily="34" charset="0"/>
              </a:rPr>
              <a:t> </a:t>
            </a:r>
            <a:r>
              <a:rPr lang="en-US" sz="2200" dirty="0">
                <a:solidFill>
                  <a:schemeClr val="accent3">
                    <a:lumMod val="25000"/>
                  </a:schemeClr>
                </a:solidFill>
                <a:latin typeface="Arial" panose="020B0604020202020204" pitchFamily="34" charset="0"/>
                <a:cs typeface="Arial" panose="020B0604020202020204" pitchFamily="34" charset="0"/>
              </a:rPr>
              <a:t>consisted of 17 columns namely </a:t>
            </a:r>
            <a:r>
              <a:rPr lang="en-US" sz="2200" dirty="0" err="1">
                <a:solidFill>
                  <a:schemeClr val="accent3">
                    <a:lumMod val="25000"/>
                  </a:schemeClr>
                </a:solidFill>
                <a:latin typeface="Arial" panose="020B0604020202020204" pitchFamily="34" charset="0"/>
                <a:cs typeface="Arial" panose="020B0604020202020204" pitchFamily="34" charset="0"/>
              </a:rPr>
              <a:t>FlightNumber</a:t>
            </a:r>
            <a:r>
              <a:rPr lang="en-US" sz="2200" dirty="0">
                <a:solidFill>
                  <a:schemeClr val="accent3">
                    <a:lumMod val="25000"/>
                  </a:schemeClr>
                </a:solidFill>
                <a:latin typeface="Arial" panose="020B0604020202020204" pitchFamily="34" charset="0"/>
                <a:cs typeface="Arial" panose="020B0604020202020204" pitchFamily="34" charset="0"/>
              </a:rPr>
              <a:t>, Date, </a:t>
            </a:r>
            <a:r>
              <a:rPr lang="en-US" sz="2200" dirty="0" err="1">
                <a:solidFill>
                  <a:schemeClr val="accent3">
                    <a:lumMod val="25000"/>
                  </a:schemeClr>
                </a:solidFill>
                <a:latin typeface="Arial" panose="020B0604020202020204" pitchFamily="34" charset="0"/>
                <a:cs typeface="Arial" panose="020B0604020202020204" pitchFamily="34" charset="0"/>
              </a:rPr>
              <a:t>BoosterVersion</a:t>
            </a:r>
            <a:r>
              <a:rPr lang="en-US" sz="2200" dirty="0">
                <a:solidFill>
                  <a:schemeClr val="accent3">
                    <a:lumMod val="25000"/>
                  </a:schemeClr>
                </a:solidFill>
                <a:latin typeface="Arial" panose="020B0604020202020204" pitchFamily="34" charset="0"/>
                <a:cs typeface="Arial" panose="020B0604020202020204" pitchFamily="34" charset="0"/>
              </a:rPr>
              <a:t>, </a:t>
            </a:r>
            <a:r>
              <a:rPr lang="en-US" sz="2200" dirty="0" err="1">
                <a:solidFill>
                  <a:schemeClr val="accent3">
                    <a:lumMod val="25000"/>
                  </a:schemeClr>
                </a:solidFill>
                <a:latin typeface="Arial" panose="020B0604020202020204" pitchFamily="34" charset="0"/>
                <a:cs typeface="Arial" panose="020B0604020202020204" pitchFamily="34" charset="0"/>
              </a:rPr>
              <a:t>PayloadMass</a:t>
            </a:r>
            <a:r>
              <a:rPr lang="en-US" sz="2200" dirty="0">
                <a:solidFill>
                  <a:schemeClr val="accent3">
                    <a:lumMod val="25000"/>
                  </a:schemeClr>
                </a:solidFill>
                <a:latin typeface="Arial" panose="020B0604020202020204" pitchFamily="34" charset="0"/>
                <a:cs typeface="Arial" panose="020B0604020202020204" pitchFamily="34" charset="0"/>
              </a:rPr>
              <a:t>, Orbit, </a:t>
            </a:r>
            <a:r>
              <a:rPr lang="en-US" sz="2200" dirty="0" err="1">
                <a:solidFill>
                  <a:schemeClr val="accent3">
                    <a:lumMod val="25000"/>
                  </a:schemeClr>
                </a:solidFill>
                <a:latin typeface="Arial" panose="020B0604020202020204" pitchFamily="34" charset="0"/>
                <a:cs typeface="Arial" panose="020B0604020202020204" pitchFamily="34" charset="0"/>
              </a:rPr>
              <a:t>LaunchSite</a:t>
            </a:r>
            <a:r>
              <a:rPr lang="en-US" sz="2200" dirty="0">
                <a:solidFill>
                  <a:schemeClr val="accent3">
                    <a:lumMod val="25000"/>
                  </a:schemeClr>
                </a:solidFill>
                <a:latin typeface="Arial" panose="020B0604020202020204" pitchFamily="34" charset="0"/>
                <a:cs typeface="Arial" panose="020B0604020202020204" pitchFamily="34" charset="0"/>
              </a:rPr>
              <a:t>, Outcome, Flights, </a:t>
            </a:r>
            <a:r>
              <a:rPr lang="en-US" sz="2200" dirty="0" err="1">
                <a:solidFill>
                  <a:schemeClr val="accent3">
                    <a:lumMod val="25000"/>
                  </a:schemeClr>
                </a:solidFill>
                <a:latin typeface="Arial" panose="020B0604020202020204" pitchFamily="34" charset="0"/>
                <a:cs typeface="Arial" panose="020B0604020202020204" pitchFamily="34" charset="0"/>
              </a:rPr>
              <a:t>GridFins</a:t>
            </a:r>
            <a:r>
              <a:rPr lang="en-US" sz="2200" dirty="0">
                <a:solidFill>
                  <a:schemeClr val="accent3">
                    <a:lumMod val="25000"/>
                  </a:schemeClr>
                </a:solidFill>
                <a:latin typeface="Arial" panose="020B0604020202020204" pitchFamily="34" charset="0"/>
                <a:cs typeface="Arial" panose="020B0604020202020204" pitchFamily="34" charset="0"/>
              </a:rPr>
              <a:t>, Reused, Legs, </a:t>
            </a:r>
            <a:r>
              <a:rPr lang="en-US" sz="2200" dirty="0" err="1">
                <a:solidFill>
                  <a:schemeClr val="accent3">
                    <a:lumMod val="25000"/>
                  </a:schemeClr>
                </a:solidFill>
                <a:latin typeface="Arial" panose="020B0604020202020204" pitchFamily="34" charset="0"/>
                <a:cs typeface="Arial" panose="020B0604020202020204" pitchFamily="34" charset="0"/>
              </a:rPr>
              <a:t>LandingPad</a:t>
            </a:r>
            <a:r>
              <a:rPr lang="en-US" sz="2200" dirty="0">
                <a:solidFill>
                  <a:schemeClr val="accent3">
                    <a:lumMod val="25000"/>
                  </a:schemeClr>
                </a:solidFill>
                <a:latin typeface="Arial" panose="020B0604020202020204" pitchFamily="34" charset="0"/>
                <a:cs typeface="Arial" panose="020B0604020202020204" pitchFamily="34" charset="0"/>
              </a:rPr>
              <a:t>, Block, </a:t>
            </a:r>
            <a:r>
              <a:rPr lang="en-US" sz="2200" dirty="0" err="1">
                <a:solidFill>
                  <a:schemeClr val="accent3">
                    <a:lumMod val="25000"/>
                  </a:schemeClr>
                </a:solidFill>
                <a:latin typeface="Arial" panose="020B0604020202020204" pitchFamily="34" charset="0"/>
                <a:cs typeface="Arial" panose="020B0604020202020204" pitchFamily="34" charset="0"/>
              </a:rPr>
              <a:t>ReusedCount</a:t>
            </a:r>
            <a:r>
              <a:rPr lang="en-US" sz="2200" dirty="0">
                <a:solidFill>
                  <a:schemeClr val="accent3">
                    <a:lumMod val="25000"/>
                  </a:schemeClr>
                </a:solidFill>
                <a:latin typeface="Arial" panose="020B0604020202020204" pitchFamily="34" charset="0"/>
                <a:cs typeface="Arial" panose="020B0604020202020204" pitchFamily="34" charset="0"/>
              </a:rPr>
              <a:t>, Serial, Longitude and Latitude</a:t>
            </a:r>
            <a:r>
              <a:rPr lang="en-US" sz="2400" dirty="0">
                <a:latin typeface="Arial" panose="020B0604020202020204" pitchFamily="34" charset="0"/>
                <a:cs typeface="Arial" panose="020B0604020202020204" pitchFamily="34" charset="0"/>
              </a:rPr>
              <a:t>.</a:t>
            </a:r>
          </a:p>
          <a:p>
            <a:pPr algn="just">
              <a:lnSpc>
                <a:spcPct val="120000"/>
              </a:lnSpc>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The </a:t>
            </a:r>
            <a:r>
              <a:rPr lang="en-US" sz="2200" dirty="0" err="1">
                <a:solidFill>
                  <a:schemeClr val="accent3">
                    <a:lumMod val="25000"/>
                  </a:schemeClr>
                </a:solidFill>
                <a:latin typeface="Arial" panose="020B0604020202020204" pitchFamily="34" charset="0"/>
                <a:cs typeface="Arial" panose="020B0604020202020204" pitchFamily="34" charset="0"/>
              </a:rPr>
              <a:t>DataFrame</a:t>
            </a:r>
            <a:r>
              <a:rPr lang="en-US" sz="2200" dirty="0">
                <a:solidFill>
                  <a:schemeClr val="accent3">
                    <a:lumMod val="25000"/>
                  </a:schemeClr>
                </a:solidFill>
                <a:latin typeface="Arial" panose="020B0604020202020204" pitchFamily="34" charset="0"/>
                <a:cs typeface="Arial" panose="020B0604020202020204" pitchFamily="34" charset="0"/>
              </a:rPr>
              <a:t> </a:t>
            </a:r>
            <a:r>
              <a:rPr lang="en-US" sz="2200" i="1" dirty="0" err="1">
                <a:solidFill>
                  <a:schemeClr val="accent3">
                    <a:lumMod val="25000"/>
                  </a:schemeClr>
                </a:solidFill>
                <a:latin typeface="Arial" panose="020B0604020202020204" pitchFamily="34" charset="0"/>
                <a:cs typeface="Arial" panose="020B0604020202020204" pitchFamily="34" charset="0"/>
              </a:rPr>
              <a:t>df</a:t>
            </a:r>
            <a:r>
              <a:rPr lang="en-US" sz="2200" dirty="0">
                <a:solidFill>
                  <a:schemeClr val="accent3">
                    <a:lumMod val="25000"/>
                  </a:schemeClr>
                </a:solidFill>
                <a:latin typeface="Arial" panose="020B0604020202020204" pitchFamily="34" charset="0"/>
                <a:cs typeface="Arial" panose="020B0604020202020204" pitchFamily="34" charset="0"/>
              </a:rPr>
              <a:t> was then filtered to contain only the ‘Falcon 9’ rockets in the </a:t>
            </a:r>
            <a:r>
              <a:rPr lang="en-US" sz="2200" dirty="0" err="1">
                <a:solidFill>
                  <a:schemeClr val="accent3">
                    <a:lumMod val="25000"/>
                  </a:schemeClr>
                </a:solidFill>
                <a:latin typeface="Arial" panose="020B0604020202020204" pitchFamily="34" charset="0"/>
                <a:cs typeface="Arial" panose="020B0604020202020204" pitchFamily="34" charset="0"/>
              </a:rPr>
              <a:t>BoosterVersion</a:t>
            </a:r>
            <a:r>
              <a:rPr lang="en-US" sz="2200" dirty="0">
                <a:solidFill>
                  <a:schemeClr val="accent3">
                    <a:lumMod val="25000"/>
                  </a:schemeClr>
                </a:solidFill>
                <a:latin typeface="Arial" panose="020B0604020202020204" pitchFamily="34" charset="0"/>
                <a:cs typeface="Arial" panose="020B0604020202020204" pitchFamily="34" charset="0"/>
              </a:rPr>
              <a:t> column</a:t>
            </a:r>
            <a:r>
              <a:rPr lang="en-US" sz="2200" dirty="0" smtClean="0">
                <a:solidFill>
                  <a:schemeClr val="accent3">
                    <a:lumMod val="25000"/>
                  </a:schemeClr>
                </a:solidFill>
                <a:latin typeface="Arial" panose="020B0604020202020204" pitchFamily="34" charset="0"/>
                <a:cs typeface="Arial" panose="020B0604020202020204" pitchFamily="34" charset="0"/>
              </a:rPr>
              <a:t>.</a:t>
            </a:r>
          </a:p>
          <a:p>
            <a:pPr lvl="1" algn="just">
              <a:lnSpc>
                <a:spcPct val="120000"/>
              </a:lnSpc>
              <a:spcBef>
                <a:spcPts val="1400"/>
              </a:spcBef>
            </a:pPr>
            <a:r>
              <a:rPr lang="en-US" sz="1800" dirty="0">
                <a:solidFill>
                  <a:schemeClr val="accent3">
                    <a:lumMod val="25000"/>
                  </a:schemeClr>
                </a:solidFill>
                <a:latin typeface="Arial" panose="020B0604020202020204" pitchFamily="34" charset="0"/>
                <a:cs typeface="Arial" panose="020B0604020202020204" pitchFamily="34" charset="0"/>
              </a:rPr>
              <a:t>https://github.com/Feranmi-Alalade/IBM-Data-Science-Capstone-SpaceX/blob/main/1_Data_Collection.ipynb</a:t>
            </a:r>
          </a:p>
          <a:p>
            <a:pPr>
              <a:lnSpc>
                <a:spcPct val="120000"/>
              </a:lnSpc>
              <a:spcBef>
                <a:spcPts val="1400"/>
              </a:spcBef>
            </a:pPr>
            <a:endParaRPr lang="en-US" sz="2200" dirty="0">
              <a:solidFill>
                <a:schemeClr val="accent3">
                  <a:lumMod val="25000"/>
                </a:schemeClr>
              </a:solidFill>
              <a:latin typeface="Abadi"/>
            </a:endParaRPr>
          </a:p>
          <a:p>
            <a:pPr>
              <a:lnSpc>
                <a:spcPct val="120000"/>
              </a:lnSpc>
            </a:pPr>
            <a:endParaRPr lang="en-US" dirty="0"/>
          </a:p>
          <a:p>
            <a:pPr>
              <a:lnSpc>
                <a:spcPct val="120000"/>
              </a:lnSpc>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p:cNvPicPr>
            <a:picLocks noChangeAspect="1"/>
          </p:cNvPicPr>
          <p:nvPr/>
        </p:nvPicPr>
        <p:blipFill>
          <a:blip r:embed="rId3"/>
          <a:stretch>
            <a:fillRect/>
          </a:stretch>
        </p:blipFill>
        <p:spPr>
          <a:xfrm>
            <a:off x="6405230" y="1800224"/>
            <a:ext cx="4880381" cy="4089297"/>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392499"/>
            <a:ext cx="5684866" cy="4929643"/>
          </a:xfrm>
          <a:prstGeom prst="rect">
            <a:avLst/>
          </a:prstGeom>
        </p:spPr>
        <p:txBody>
          <a:bodyPr lIns="91440" tIns="45720" rIns="91440" bIns="45720" anchor="t">
            <a:noAutofit/>
          </a:bodyPr>
          <a:lstStyle/>
          <a:p>
            <a:pPr>
              <a:lnSpc>
                <a:spcPct val="100000"/>
              </a:lnSpc>
              <a:spcBef>
                <a:spcPts val="1400"/>
              </a:spcBef>
            </a:pPr>
            <a:r>
              <a:rPr lang="en-US" sz="2200" dirty="0" smtClean="0">
                <a:solidFill>
                  <a:schemeClr val="accent3">
                    <a:lumMod val="25000"/>
                  </a:schemeClr>
                </a:solidFill>
                <a:latin typeface="Abadi"/>
              </a:rPr>
              <a:t>The Wikipedia was first loaded and the request method was used.</a:t>
            </a:r>
          </a:p>
          <a:p>
            <a:pPr>
              <a:lnSpc>
                <a:spcPct val="100000"/>
              </a:lnSpc>
              <a:spcBef>
                <a:spcPts val="1400"/>
              </a:spcBef>
            </a:pPr>
            <a:r>
              <a:rPr lang="en-US" sz="2200" dirty="0" smtClean="0">
                <a:solidFill>
                  <a:schemeClr val="accent3">
                    <a:lumMod val="25000"/>
                  </a:schemeClr>
                </a:solidFill>
                <a:latin typeface="Abadi"/>
              </a:rPr>
              <a:t>A beautiful soup object was created and using the </a:t>
            </a:r>
            <a:r>
              <a:rPr lang="en-US" sz="2200" dirty="0" err="1" smtClean="0">
                <a:solidFill>
                  <a:schemeClr val="accent3">
                    <a:lumMod val="25000"/>
                  </a:schemeClr>
                </a:solidFill>
                <a:latin typeface="Abadi"/>
              </a:rPr>
              <a:t>find_all</a:t>
            </a:r>
            <a:r>
              <a:rPr lang="en-US" sz="2200" dirty="0" smtClean="0">
                <a:solidFill>
                  <a:schemeClr val="accent3">
                    <a:lumMod val="25000"/>
                  </a:schemeClr>
                </a:solidFill>
                <a:latin typeface="Abadi"/>
              </a:rPr>
              <a:t>() method, all tables were found using the keyword “Table”, the information in each table was then parsed into a dictionary by using the same </a:t>
            </a:r>
            <a:r>
              <a:rPr lang="en-US" sz="2200" dirty="0" err="1" smtClean="0">
                <a:solidFill>
                  <a:schemeClr val="accent3">
                    <a:lumMod val="25000"/>
                  </a:schemeClr>
                </a:solidFill>
                <a:latin typeface="Abadi"/>
              </a:rPr>
              <a:t>find_all</a:t>
            </a:r>
            <a:r>
              <a:rPr lang="en-US" sz="2200" dirty="0" smtClean="0">
                <a:solidFill>
                  <a:schemeClr val="accent3">
                    <a:lumMod val="25000"/>
                  </a:schemeClr>
                </a:solidFill>
                <a:latin typeface="Abadi"/>
              </a:rPr>
              <a:t>() method using “</a:t>
            </a:r>
            <a:r>
              <a:rPr lang="en-US" sz="2200" dirty="0" err="1" smtClean="0">
                <a:solidFill>
                  <a:schemeClr val="accent3">
                    <a:lumMod val="25000"/>
                  </a:schemeClr>
                </a:solidFill>
                <a:latin typeface="Abadi"/>
              </a:rPr>
              <a:t>th</a:t>
            </a:r>
            <a:r>
              <a:rPr lang="en-US" sz="2200" dirty="0" smtClean="0">
                <a:solidFill>
                  <a:schemeClr val="accent3">
                    <a:lumMod val="25000"/>
                  </a:schemeClr>
                </a:solidFill>
                <a:latin typeface="Abadi"/>
              </a:rPr>
              <a:t>” and “</a:t>
            </a:r>
            <a:r>
              <a:rPr lang="en-US" sz="2200" dirty="0" err="1" smtClean="0">
                <a:solidFill>
                  <a:schemeClr val="accent3">
                    <a:lumMod val="25000"/>
                  </a:schemeClr>
                </a:solidFill>
                <a:latin typeface="Abadi"/>
              </a:rPr>
              <a:t>tr</a:t>
            </a:r>
            <a:r>
              <a:rPr lang="en-US" sz="2200" dirty="0" smtClean="0">
                <a:solidFill>
                  <a:schemeClr val="accent3">
                    <a:lumMod val="25000"/>
                  </a:schemeClr>
                </a:solidFill>
                <a:latin typeface="Abadi"/>
              </a:rPr>
              <a:t>”.</a:t>
            </a:r>
          </a:p>
          <a:p>
            <a:pPr>
              <a:lnSpc>
                <a:spcPct val="100000"/>
              </a:lnSpc>
              <a:spcBef>
                <a:spcPts val="1400"/>
              </a:spcBef>
            </a:pPr>
            <a:r>
              <a:rPr lang="en-US" sz="2200" dirty="0" smtClean="0">
                <a:solidFill>
                  <a:schemeClr val="accent3">
                    <a:lumMod val="25000"/>
                  </a:schemeClr>
                </a:solidFill>
                <a:latin typeface="Abadi"/>
              </a:rPr>
              <a:t>The data was then extracted into a csv file</a:t>
            </a:r>
          </a:p>
          <a:p>
            <a:pPr lvl="1">
              <a:lnSpc>
                <a:spcPct val="100000"/>
              </a:lnSpc>
              <a:spcBef>
                <a:spcPts val="1400"/>
              </a:spcBef>
            </a:pPr>
            <a:endParaRPr lang="en-US" sz="1800" dirty="0" smtClean="0">
              <a:solidFill>
                <a:schemeClr val="accent3">
                  <a:lumMod val="25000"/>
                </a:schemeClr>
              </a:solidFill>
              <a:latin typeface="Abadi" panose="020B0604020104020204" pitchFamily="34" charset="0"/>
            </a:endParaRPr>
          </a:p>
          <a:p>
            <a:pPr lvl="1">
              <a:lnSpc>
                <a:spcPct val="100000"/>
              </a:lnSpc>
              <a:spcBef>
                <a:spcPts val="1400"/>
              </a:spcBef>
            </a:pPr>
            <a:r>
              <a:rPr lang="en-US" sz="1800" dirty="0" smtClean="0">
                <a:solidFill>
                  <a:schemeClr val="accent3">
                    <a:lumMod val="25000"/>
                  </a:schemeClr>
                </a:solidFill>
                <a:latin typeface="Abadi" panose="020B0604020104020204" pitchFamily="34" charset="0"/>
              </a:rPr>
              <a:t>https</a:t>
            </a:r>
            <a:r>
              <a:rPr lang="en-US" sz="1800" dirty="0">
                <a:solidFill>
                  <a:schemeClr val="accent3">
                    <a:lumMod val="25000"/>
                  </a:schemeClr>
                </a:solidFill>
                <a:latin typeface="Abadi" panose="020B0604020104020204" pitchFamily="34" charset="0"/>
              </a:rPr>
              <a:t>://github.com/Feranmi-Alalade/IBM-Data-Science-Capstone-SpaceX/blob/main/2_Webscraping.ipynb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p:cNvPicPr>
            <a:picLocks noChangeAspect="1"/>
          </p:cNvPicPr>
          <p:nvPr/>
        </p:nvPicPr>
        <p:blipFill>
          <a:blip r:embed="rId3"/>
          <a:stretch>
            <a:fillRect/>
          </a:stretch>
        </p:blipFill>
        <p:spPr>
          <a:xfrm>
            <a:off x="6775249" y="1716804"/>
            <a:ext cx="4510362" cy="3887071"/>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microsoft.com/office/2006/documentManagement/types"/>
    <ds:schemaRef ds:uri="http://purl.org/dc/dcmitype/"/>
    <ds:schemaRef ds:uri="http://schemas.microsoft.com/office/infopath/2007/PartnerControls"/>
    <ds:schemaRef ds:uri="155be751-a274-42e8-93fb-f39d3b9bccc8"/>
    <ds:schemaRef ds:uri="http://purl.org/dc/elements/1.1/"/>
    <ds:schemaRef ds:uri="http://schemas.microsoft.com/office/2006/metadata/properties"/>
    <ds:schemaRef ds:uri="http://purl.org/dc/terms/"/>
    <ds:schemaRef ds:uri="http://schemas.openxmlformats.org/package/2006/metadata/core-properties"/>
    <ds:schemaRef ds:uri="f80a141d-92ca-4d3d-9308-f7e7b1d44ce8"/>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691</TotalTime>
  <Words>1863</Words>
  <Application>Microsoft Office PowerPoint</Application>
  <PresentationFormat>Widescreen</PresentationFormat>
  <Paragraphs>210</Paragraphs>
  <Slides>43</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Abadi</vt:lpstr>
      <vt:lpstr>Arial</vt:lpstr>
      <vt:lpstr>Calibri</vt:lpstr>
      <vt:lpstr>Calibri Light</vt:lpstr>
      <vt:lpstr>IBM Plex Mono SemiBold</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Oluwaferanmi</cp:lastModifiedBy>
  <cp:revision>233</cp:revision>
  <dcterms:created xsi:type="dcterms:W3CDTF">2021-04-29T18:58:34Z</dcterms:created>
  <dcterms:modified xsi:type="dcterms:W3CDTF">2022-09-26T22:40:24Z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